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1.jpg" ContentType="image/jpg"/>
  <Override PartName="/ppt/media/image12.jpg" ContentType="image/jpg"/>
  <Override PartName="/ppt/media/image14.jpg" ContentType="image/jpg"/>
  <Override PartName="/ppt/media/image1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5" r:id="rId1"/>
  </p:sldMasterIdLst>
  <p:sldIdLst>
    <p:sldId id="256" r:id="rId2"/>
    <p:sldId id="258" r:id="rId3"/>
    <p:sldId id="259" r:id="rId4"/>
    <p:sldId id="257" r:id="rId5"/>
    <p:sldId id="292" r:id="rId6"/>
    <p:sldId id="293" r:id="rId7"/>
    <p:sldId id="265" r:id="rId8"/>
    <p:sldId id="266" r:id="rId9"/>
    <p:sldId id="273" r:id="rId10"/>
    <p:sldId id="261" r:id="rId11"/>
    <p:sldId id="267" r:id="rId12"/>
    <p:sldId id="277" r:id="rId13"/>
    <p:sldId id="268" r:id="rId14"/>
    <p:sldId id="274" r:id="rId15"/>
    <p:sldId id="275" r:id="rId16"/>
    <p:sldId id="269" r:id="rId17"/>
    <p:sldId id="289" r:id="rId18"/>
    <p:sldId id="290" r:id="rId19"/>
    <p:sldId id="291" r:id="rId20"/>
    <p:sldId id="263" r:id="rId21"/>
    <p:sldId id="264" r:id="rId22"/>
    <p:sldId id="276" r:id="rId23"/>
    <p:sldId id="279" r:id="rId24"/>
    <p:sldId id="280" r:id="rId25"/>
    <p:sldId id="281" r:id="rId26"/>
    <p:sldId id="282" r:id="rId27"/>
    <p:sldId id="283" r:id="rId28"/>
    <p:sldId id="284" r:id="rId29"/>
    <p:sldId id="285" r:id="rId30"/>
    <p:sldId id="286" r:id="rId31"/>
    <p:sldId id="287" r:id="rId32"/>
    <p:sldId id="288" r:id="rId33"/>
    <p:sldId id="270" r:id="rId34"/>
    <p:sldId id="271" r:id="rId35"/>
    <p:sldId id="272" r:id="rId36"/>
    <p:sldId id="278"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0"/>
  </p:normalViewPr>
  <p:slideViewPr>
    <p:cSldViewPr snapToGrid="0" snapToObjects="1">
      <p:cViewPr>
        <p:scale>
          <a:sx n="81" d="100"/>
          <a:sy n="81" d="100"/>
        </p:scale>
        <p:origin x="-276"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4/21/2021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68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1015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821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335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10705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94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7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171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37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5411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86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7076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84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40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9884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72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1900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4/21/2021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2653295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A5E1605-1A3C-DD40-97AC-679BED5E399C}"/>
              </a:ext>
            </a:extLst>
          </p:cNvPr>
          <p:cNvSpPr>
            <a:spLocks noGrp="1"/>
          </p:cNvSpPr>
          <p:nvPr>
            <p:ph type="ctrTitle"/>
          </p:nvPr>
        </p:nvSpPr>
        <p:spPr/>
        <p:txBody>
          <a:bodyPr>
            <a:normAutofit fontScale="90000"/>
          </a:bodyPr>
          <a:lstStyle/>
          <a:p>
            <a:pPr algn="ctr"/>
            <a:r>
              <a:rPr lang="it-IT" sz="3100" dirty="0">
                <a:solidFill>
                  <a:srgbClr val="FF0000"/>
                </a:solidFill>
              </a:rPr>
              <a:t>	</a:t>
            </a:r>
            <a:r>
              <a:rPr lang="it-IT" sz="2200" dirty="0">
                <a:solidFill>
                  <a:srgbClr val="FF0000"/>
                </a:solidFill>
              </a:rPr>
              <a:t>FORMAZIONE DI AMBITO PER L’EDUCAZIONE CIVICA</a:t>
            </a:r>
            <a:br>
              <a:rPr lang="it-IT" sz="2200" dirty="0">
                <a:solidFill>
                  <a:srgbClr val="FF0000"/>
                </a:solidFill>
              </a:rPr>
            </a:br>
            <a:r>
              <a:rPr lang="it-IT" sz="2200" dirty="0">
                <a:solidFill>
                  <a:srgbClr val="FF0000"/>
                </a:solidFill>
              </a:rPr>
              <a:t> </a:t>
            </a:r>
            <a:r>
              <a:rPr lang="it-IT" sz="2200" i="1" dirty="0">
                <a:solidFill>
                  <a:srgbClr val="FF0000"/>
                </a:solidFill>
              </a:rPr>
              <a:t>EX LEGE </a:t>
            </a:r>
            <a:r>
              <a:rPr lang="it-IT" sz="2200" dirty="0">
                <a:solidFill>
                  <a:srgbClr val="FF0000"/>
                </a:solidFill>
              </a:rPr>
              <a:t>92/2019 </a:t>
            </a:r>
            <a:br>
              <a:rPr lang="it-IT" sz="2200" dirty="0">
                <a:solidFill>
                  <a:srgbClr val="FF0000"/>
                </a:solidFill>
              </a:rPr>
            </a:br>
            <a:r>
              <a:rPr lang="it-IT" sz="2200" dirty="0">
                <a:solidFill>
                  <a:srgbClr val="FF0000"/>
                </a:solidFill>
              </a:rPr>
              <a:t> SKILLS PER LO SVILUPPO SOSTENIBILE</a:t>
            </a:r>
          </a:p>
        </p:txBody>
      </p:sp>
      <p:sp>
        <p:nvSpPr>
          <p:cNvPr id="3" name="Sottotitolo 2">
            <a:extLst>
              <a:ext uri="{FF2B5EF4-FFF2-40B4-BE49-F238E27FC236}">
                <a16:creationId xmlns:a16="http://schemas.microsoft.com/office/drawing/2014/main" xmlns="" id="{CC1C246B-0026-9542-8B61-76C69864902B}"/>
              </a:ext>
            </a:extLst>
          </p:cNvPr>
          <p:cNvSpPr>
            <a:spLocks noGrp="1"/>
          </p:cNvSpPr>
          <p:nvPr>
            <p:ph type="subTitle" idx="1"/>
          </p:nvPr>
        </p:nvSpPr>
        <p:spPr/>
        <p:txBody>
          <a:bodyPr>
            <a:normAutofit fontScale="85000" lnSpcReduction="20000"/>
          </a:bodyPr>
          <a:lstStyle/>
          <a:p>
            <a:pPr algn="just"/>
            <a:r>
              <a:rPr lang="it-IT" dirty="0">
                <a:solidFill>
                  <a:srgbClr val="002060"/>
                </a:solidFill>
              </a:rPr>
              <a:t>FORMATORE: PROF. FRANCESCO ROSSI </a:t>
            </a:r>
          </a:p>
          <a:p>
            <a:pPr algn="just"/>
            <a:r>
              <a:rPr lang="it-IT" dirty="0">
                <a:solidFill>
                  <a:srgbClr val="002060"/>
                </a:solidFill>
              </a:rPr>
              <a:t>DIRIGENTE SCOLASTICO DELL’ISTITUTO COMPRENSIVO MATTEO RICCI </a:t>
            </a:r>
          </a:p>
          <a:p>
            <a:pPr algn="just"/>
            <a:r>
              <a:rPr lang="it-IT" dirty="0">
                <a:solidFill>
                  <a:srgbClr val="002060"/>
                </a:solidFill>
              </a:rPr>
              <a:t>SCUOLA POLO PER LA FORMAZIONE – AMBITO 6 – ROMA </a:t>
            </a:r>
          </a:p>
        </p:txBody>
      </p:sp>
    </p:spTree>
    <p:extLst>
      <p:ext uri="{BB962C8B-B14F-4D97-AF65-F5344CB8AC3E}">
        <p14:creationId xmlns:p14="http://schemas.microsoft.com/office/powerpoint/2010/main" val="426773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xmlns="" id="{6673EE12-236C-364D-AA90-EF5A9ABF6EB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2340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29782737-F80E-6246-AB4C-CC24FE6D45F1}"/>
              </a:ext>
            </a:extLst>
          </p:cNvPr>
          <p:cNvSpPr/>
          <p:nvPr/>
        </p:nvSpPr>
        <p:spPr>
          <a:xfrm>
            <a:off x="680224" y="479502"/>
            <a:ext cx="10738624" cy="5632311"/>
          </a:xfrm>
          <a:prstGeom prst="rect">
            <a:avLst/>
          </a:prstGeom>
        </p:spPr>
        <p:txBody>
          <a:bodyPr wrap="square">
            <a:spAutoFit/>
          </a:bodyPr>
          <a:lstStyle/>
          <a:p>
            <a:pPr algn="just"/>
            <a:r>
              <a:rPr lang="it-IT" sz="2400" dirty="0">
                <a:solidFill>
                  <a:srgbClr val="002060"/>
                </a:solidFill>
                <a:latin typeface="Symbol" pitchFamily="2" charset="2"/>
              </a:rPr>
              <a:t> </a:t>
            </a:r>
            <a:r>
              <a:rPr lang="it-IT" sz="2400" dirty="0">
                <a:solidFill>
                  <a:srgbClr val="002060"/>
                </a:solidFill>
                <a:latin typeface="Calibri,BoldItalic"/>
              </a:rPr>
              <a:t>Dimensione economica</a:t>
            </a:r>
            <a:r>
              <a:rPr lang="it-IT" sz="2400" dirty="0">
                <a:solidFill>
                  <a:srgbClr val="002060"/>
                </a:solidFill>
                <a:latin typeface="Calibri" panose="020F0502020204030204" pitchFamily="34" charset="0"/>
              </a:rPr>
              <a:t>: è intesa come capacità di generare reddito e lavoro per il sostentamento della popolazione; </a:t>
            </a:r>
            <a:endParaRPr lang="it-IT" sz="2400" dirty="0">
              <a:solidFill>
                <a:srgbClr val="002060"/>
              </a:solidFill>
            </a:endParaRPr>
          </a:p>
          <a:p>
            <a:pPr algn="just"/>
            <a:r>
              <a:rPr lang="it-IT" sz="2400" dirty="0">
                <a:solidFill>
                  <a:srgbClr val="002060"/>
                </a:solidFill>
                <a:latin typeface="Symbol" pitchFamily="2" charset="2"/>
              </a:rPr>
              <a:t> </a:t>
            </a:r>
            <a:r>
              <a:rPr lang="it-IT" sz="2400" dirty="0">
                <a:solidFill>
                  <a:srgbClr val="002060"/>
                </a:solidFill>
                <a:latin typeface="Calibri,BoldItalic"/>
              </a:rPr>
              <a:t>Dimensione sociale</a:t>
            </a:r>
            <a:r>
              <a:rPr lang="it-IT" sz="2400" dirty="0">
                <a:solidFill>
                  <a:srgbClr val="002060"/>
                </a:solidFill>
                <a:latin typeface="Calibri" panose="020F0502020204030204" pitchFamily="34" charset="0"/>
              </a:rPr>
              <a:t>: consiste nella capacità di garantire condizioni di benessere umano (sicurezza, salute, istruzione, democrazia, partecipazione, giustizia) equamente distribuite senza alcuna discriminazione (genere, classe sociale, </a:t>
            </a:r>
            <a:r>
              <a:rPr lang="it-IT" sz="2400" dirty="0" err="1">
                <a:solidFill>
                  <a:srgbClr val="002060"/>
                </a:solidFill>
                <a:latin typeface="Calibri" panose="020F0502020204030204" pitchFamily="34" charset="0"/>
              </a:rPr>
              <a:t>eta</a:t>
            </a:r>
            <a:r>
              <a:rPr lang="it-IT" sz="2400" dirty="0">
                <a:solidFill>
                  <a:srgbClr val="002060"/>
                </a:solidFill>
                <a:latin typeface="Calibri" panose="020F0502020204030204" pitchFamily="34" charset="0"/>
              </a:rPr>
              <a:t>̀, disabilità etc.); </a:t>
            </a:r>
            <a:endParaRPr lang="it-IT" sz="2400" dirty="0">
              <a:solidFill>
                <a:srgbClr val="002060"/>
              </a:solidFill>
            </a:endParaRPr>
          </a:p>
          <a:p>
            <a:pPr algn="just"/>
            <a:r>
              <a:rPr lang="it-IT" sz="2400" dirty="0">
                <a:solidFill>
                  <a:srgbClr val="002060"/>
                </a:solidFill>
                <a:latin typeface="Calibri,BoldItalic"/>
              </a:rPr>
              <a:t>Dimensione ambientale</a:t>
            </a:r>
            <a:r>
              <a:rPr lang="it-IT" sz="2400" dirty="0">
                <a:solidFill>
                  <a:srgbClr val="002060"/>
                </a:solidFill>
                <a:latin typeface="Calibri" panose="020F0502020204030204" pitchFamily="34" charset="0"/>
              </a:rPr>
              <a:t>: coincide con la capacità di mantenere </a:t>
            </a:r>
            <a:r>
              <a:rPr lang="it-IT" sz="2400" dirty="0" err="1">
                <a:solidFill>
                  <a:srgbClr val="002060"/>
                </a:solidFill>
                <a:latin typeface="Calibri" panose="020F0502020204030204" pitchFamily="34" charset="0"/>
              </a:rPr>
              <a:t>qualita</a:t>
            </a:r>
            <a:r>
              <a:rPr lang="it-IT" sz="2400" dirty="0">
                <a:solidFill>
                  <a:srgbClr val="002060"/>
                </a:solidFill>
                <a:latin typeface="Calibri" panose="020F0502020204030204" pitchFamily="34" charset="0"/>
              </a:rPr>
              <a:t>̀ e </a:t>
            </a:r>
            <a:r>
              <a:rPr lang="it-IT" sz="2400" dirty="0" err="1">
                <a:solidFill>
                  <a:srgbClr val="002060"/>
                </a:solidFill>
                <a:latin typeface="Calibri" panose="020F0502020204030204" pitchFamily="34" charset="0"/>
              </a:rPr>
              <a:t>riproducibilita</a:t>
            </a:r>
            <a:r>
              <a:rPr lang="it-IT" sz="2400" dirty="0">
                <a:solidFill>
                  <a:srgbClr val="002060"/>
                </a:solidFill>
                <a:latin typeface="Calibri" panose="020F0502020204030204" pitchFamily="34" charset="0"/>
              </a:rPr>
              <a:t>̀ delle risorse naturali. </a:t>
            </a:r>
          </a:p>
          <a:p>
            <a:pPr algn="just"/>
            <a:endParaRPr lang="it-IT" sz="2400" dirty="0">
              <a:solidFill>
                <a:srgbClr val="002060"/>
              </a:solidFill>
            </a:endParaRPr>
          </a:p>
          <a:p>
            <a:pPr algn="just"/>
            <a:r>
              <a:rPr lang="it-IT" sz="2400" dirty="0">
                <a:solidFill>
                  <a:srgbClr val="002060"/>
                </a:solidFill>
                <a:latin typeface="Calibri" panose="020F0502020204030204" pitchFamily="34" charset="0"/>
              </a:rPr>
              <a:t>Lo sviluppo sostenibile è: </a:t>
            </a:r>
            <a:endParaRPr lang="it-IT" sz="2400" dirty="0">
              <a:solidFill>
                <a:srgbClr val="002060"/>
              </a:solidFill>
            </a:endParaRPr>
          </a:p>
          <a:p>
            <a:pPr algn="just">
              <a:buFont typeface="Arial" panose="020B0604020202020204" pitchFamily="34" charset="0"/>
              <a:buChar char="•"/>
            </a:pPr>
            <a:r>
              <a:rPr lang="it-IT" sz="2400" dirty="0">
                <a:solidFill>
                  <a:srgbClr val="002060"/>
                </a:solidFill>
                <a:latin typeface="Symbol" pitchFamily="2" charset="2"/>
              </a:rPr>
              <a:t>  </a:t>
            </a:r>
            <a:r>
              <a:rPr lang="it-IT" sz="2400" dirty="0">
                <a:solidFill>
                  <a:srgbClr val="002060"/>
                </a:solidFill>
                <a:latin typeface="Calibri,BoldItalic"/>
              </a:rPr>
              <a:t>Realizzabile </a:t>
            </a:r>
            <a:r>
              <a:rPr lang="it-IT" sz="2400" dirty="0">
                <a:solidFill>
                  <a:srgbClr val="002060"/>
                </a:solidFill>
                <a:latin typeface="Calibri" panose="020F0502020204030204" pitchFamily="34" charset="0"/>
              </a:rPr>
              <a:t>quando lo sviluppo economico è compatibile con la tutela delle risorse dell’ambiente; </a:t>
            </a:r>
            <a:endParaRPr lang="it-IT" sz="2400" dirty="0">
              <a:solidFill>
                <a:srgbClr val="002060"/>
              </a:solidFill>
            </a:endParaRPr>
          </a:p>
          <a:p>
            <a:pPr algn="just">
              <a:buFont typeface="Arial" panose="020B0604020202020204" pitchFamily="34" charset="0"/>
              <a:buChar char="•"/>
            </a:pPr>
            <a:r>
              <a:rPr lang="it-IT" sz="2400" dirty="0">
                <a:solidFill>
                  <a:srgbClr val="002060"/>
                </a:solidFill>
                <a:latin typeface="Symbol" pitchFamily="2" charset="2"/>
              </a:rPr>
              <a:t>  </a:t>
            </a:r>
            <a:r>
              <a:rPr lang="it-IT" sz="2400" dirty="0">
                <a:solidFill>
                  <a:srgbClr val="002060"/>
                </a:solidFill>
                <a:latin typeface="Calibri,BoldItalic"/>
              </a:rPr>
              <a:t>Vivibile </a:t>
            </a:r>
            <a:r>
              <a:rPr lang="it-IT" sz="2400" dirty="0">
                <a:solidFill>
                  <a:srgbClr val="002060"/>
                </a:solidFill>
                <a:latin typeface="Calibri" panose="020F0502020204030204" pitchFamily="34" charset="0"/>
              </a:rPr>
              <a:t>quando sono rispettate le esigenze sociali e l’</a:t>
            </a:r>
            <a:r>
              <a:rPr lang="it-IT" sz="2400" dirty="0" err="1">
                <a:solidFill>
                  <a:srgbClr val="002060"/>
                </a:solidFill>
                <a:latin typeface="Calibri" panose="020F0502020204030204" pitchFamily="34" charset="0"/>
              </a:rPr>
              <a:t>integrita</a:t>
            </a:r>
            <a:r>
              <a:rPr lang="it-IT" sz="2400" dirty="0">
                <a:solidFill>
                  <a:srgbClr val="002060"/>
                </a:solidFill>
                <a:latin typeface="Calibri" panose="020F0502020204030204" pitchFamily="34" charset="0"/>
              </a:rPr>
              <a:t>̀ ambientale; </a:t>
            </a:r>
            <a:endParaRPr lang="it-IT" sz="2400" dirty="0">
              <a:solidFill>
                <a:srgbClr val="002060"/>
              </a:solidFill>
            </a:endParaRPr>
          </a:p>
          <a:p>
            <a:pPr algn="just">
              <a:buFont typeface="Arial" panose="020B0604020202020204" pitchFamily="34" charset="0"/>
              <a:buChar char="•"/>
            </a:pPr>
            <a:r>
              <a:rPr lang="it-IT" sz="2400" dirty="0">
                <a:solidFill>
                  <a:srgbClr val="002060"/>
                </a:solidFill>
                <a:latin typeface="Symbol" pitchFamily="2" charset="2"/>
              </a:rPr>
              <a:t>  </a:t>
            </a:r>
            <a:r>
              <a:rPr lang="it-IT" sz="2400" dirty="0">
                <a:solidFill>
                  <a:srgbClr val="002060"/>
                </a:solidFill>
                <a:latin typeface="Calibri,BoldItalic"/>
              </a:rPr>
              <a:t>Equo </a:t>
            </a:r>
            <a:r>
              <a:rPr lang="it-IT" sz="2400" dirty="0">
                <a:solidFill>
                  <a:srgbClr val="002060"/>
                </a:solidFill>
                <a:latin typeface="Calibri" panose="020F0502020204030204" pitchFamily="34" charset="0"/>
              </a:rPr>
              <a:t>quando lo sviluppo coinvolge equamente tutta la popolazione nel rispetto dei diritti umani fondamentali. </a:t>
            </a:r>
            <a:endParaRPr lang="it-IT" sz="2400" dirty="0">
              <a:solidFill>
                <a:srgbClr val="002060"/>
              </a:solidFill>
              <a:effectLst/>
            </a:endParaRPr>
          </a:p>
        </p:txBody>
      </p:sp>
    </p:spTree>
    <p:extLst>
      <p:ext uri="{BB962C8B-B14F-4D97-AF65-F5344CB8AC3E}">
        <p14:creationId xmlns:p14="http://schemas.microsoft.com/office/powerpoint/2010/main" val="2488808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2B1D511D-CC98-4245-8DFA-03A118C2ADEF}"/>
              </a:ext>
            </a:extLst>
          </p:cNvPr>
          <p:cNvPicPr>
            <a:picLocks noChangeAspect="1"/>
          </p:cNvPicPr>
          <p:nvPr/>
        </p:nvPicPr>
        <p:blipFill>
          <a:blip r:embed="rId2"/>
          <a:stretch>
            <a:fillRect/>
          </a:stretch>
        </p:blipFill>
        <p:spPr>
          <a:xfrm>
            <a:off x="6650181" y="905741"/>
            <a:ext cx="6430241" cy="4686300"/>
          </a:xfrm>
          <a:prstGeom prst="rect">
            <a:avLst/>
          </a:prstGeom>
        </p:spPr>
      </p:pic>
      <p:sp>
        <p:nvSpPr>
          <p:cNvPr id="4" name="CasellaDiTesto 3">
            <a:extLst>
              <a:ext uri="{FF2B5EF4-FFF2-40B4-BE49-F238E27FC236}">
                <a16:creationId xmlns:a16="http://schemas.microsoft.com/office/drawing/2014/main" xmlns="" id="{4FD445EE-C3E4-024B-B957-AAEEB4043720}"/>
              </a:ext>
            </a:extLst>
          </p:cNvPr>
          <p:cNvSpPr txBox="1"/>
          <p:nvPr/>
        </p:nvSpPr>
        <p:spPr>
          <a:xfrm>
            <a:off x="858982" y="654205"/>
            <a:ext cx="6734998" cy="5170646"/>
          </a:xfrm>
          <a:prstGeom prst="rect">
            <a:avLst/>
          </a:prstGeom>
          <a:noFill/>
        </p:spPr>
        <p:txBody>
          <a:bodyPr wrap="square" rtlCol="0">
            <a:spAutoFit/>
          </a:bodyPr>
          <a:lstStyle/>
          <a:p>
            <a:r>
              <a:rPr lang="it-IT" sz="2400" b="1" dirty="0">
                <a:solidFill>
                  <a:srgbClr val="FF0000"/>
                </a:solidFill>
              </a:rPr>
              <a:t>Le cinque "</a:t>
            </a:r>
            <a:r>
              <a:rPr lang="it-IT" sz="2400" b="1" dirty="0" err="1">
                <a:solidFill>
                  <a:srgbClr val="FF0000"/>
                </a:solidFill>
              </a:rPr>
              <a:t>P</a:t>
            </a:r>
            <a:r>
              <a:rPr lang="it-IT" sz="2400" b="1" dirty="0">
                <a:solidFill>
                  <a:srgbClr val="FF0000"/>
                </a:solidFill>
              </a:rPr>
              <a:t>" dello sviluppo sostenibile</a:t>
            </a:r>
          </a:p>
          <a:p>
            <a:r>
              <a:rPr lang="it-IT" sz="2400" dirty="0">
                <a:solidFill>
                  <a:srgbClr val="FF0000"/>
                </a:solidFill>
              </a:rPr>
              <a:t>L’Agenda 2030 è basata su cinque concetti chiave:</a:t>
            </a:r>
          </a:p>
          <a:p>
            <a:endParaRPr lang="it-IT" sz="2400" dirty="0">
              <a:solidFill>
                <a:srgbClr val="FF0000"/>
              </a:solidFill>
            </a:endParaRPr>
          </a:p>
          <a:p>
            <a:r>
              <a:rPr lang="it-IT" sz="2400" b="1" dirty="0">
                <a:solidFill>
                  <a:srgbClr val="FF0000"/>
                </a:solidFill>
              </a:rPr>
              <a:t>     Persone.</a:t>
            </a:r>
            <a:r>
              <a:rPr lang="it-IT" sz="2400" dirty="0">
                <a:solidFill>
                  <a:srgbClr val="FF0000"/>
                </a:solidFill>
              </a:rPr>
              <a:t> Eliminare fame e povertà in tutte le forme, garantire dignità e uguaglianza.</a:t>
            </a:r>
          </a:p>
          <a:p>
            <a:r>
              <a:rPr lang="it-IT" sz="2400" b="1" dirty="0">
                <a:solidFill>
                  <a:srgbClr val="FF0000"/>
                </a:solidFill>
              </a:rPr>
              <a:t>     Prosperità. </a:t>
            </a:r>
            <a:r>
              <a:rPr lang="it-IT" sz="2400" dirty="0">
                <a:solidFill>
                  <a:srgbClr val="FF0000"/>
                </a:solidFill>
              </a:rPr>
              <a:t>Garantire vite prospere e piene in armonia con la natura.</a:t>
            </a:r>
          </a:p>
          <a:p>
            <a:r>
              <a:rPr lang="it-IT" sz="2400" b="1" dirty="0">
                <a:solidFill>
                  <a:srgbClr val="FF0000"/>
                </a:solidFill>
              </a:rPr>
              <a:t>     Pace. </a:t>
            </a:r>
            <a:r>
              <a:rPr lang="it-IT" sz="2400" dirty="0">
                <a:solidFill>
                  <a:srgbClr val="FF0000"/>
                </a:solidFill>
              </a:rPr>
              <a:t>Promuovere società pacifiche, giuste e inclusive.</a:t>
            </a:r>
          </a:p>
          <a:p>
            <a:r>
              <a:rPr lang="it-IT" sz="2400" b="1" dirty="0">
                <a:solidFill>
                  <a:srgbClr val="FF0000"/>
                </a:solidFill>
              </a:rPr>
              <a:t>     Partnership. </a:t>
            </a:r>
            <a:r>
              <a:rPr lang="it-IT" sz="2400" dirty="0">
                <a:solidFill>
                  <a:srgbClr val="FF0000"/>
                </a:solidFill>
              </a:rPr>
              <a:t>Implementare l’Agenda attraverso solide partnership.</a:t>
            </a:r>
          </a:p>
          <a:p>
            <a:r>
              <a:rPr lang="it-IT" sz="2400" b="1" dirty="0">
                <a:solidFill>
                  <a:srgbClr val="FF0000"/>
                </a:solidFill>
              </a:rPr>
              <a:t>     Pianeta. </a:t>
            </a:r>
            <a:r>
              <a:rPr lang="it-IT" sz="2400" dirty="0">
                <a:solidFill>
                  <a:srgbClr val="FF0000"/>
                </a:solidFill>
              </a:rPr>
              <a:t>Proteggere le risorse naturali e il clima del pianeta per le generazioni future.</a:t>
            </a:r>
          </a:p>
          <a:p>
            <a:endParaRPr lang="it-IT" dirty="0"/>
          </a:p>
        </p:txBody>
      </p:sp>
    </p:spTree>
    <p:extLst>
      <p:ext uri="{BB962C8B-B14F-4D97-AF65-F5344CB8AC3E}">
        <p14:creationId xmlns:p14="http://schemas.microsoft.com/office/powerpoint/2010/main" val="407986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6image46247296">
            <a:extLst>
              <a:ext uri="{FF2B5EF4-FFF2-40B4-BE49-F238E27FC236}">
                <a16:creationId xmlns:a16="http://schemas.microsoft.com/office/drawing/2014/main" xmlns="" id="{6BB316A2-4337-A748-9C3B-3254F40A3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035"/>
            <a:ext cx="12188596" cy="597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4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312AC6D5-7C7A-CC41-A70B-3E5B54CBE3AC}"/>
              </a:ext>
            </a:extLst>
          </p:cNvPr>
          <p:cNvSpPr txBox="1">
            <a:spLocks/>
          </p:cNvSpPr>
          <p:nvPr/>
        </p:nvSpPr>
        <p:spPr>
          <a:xfrm>
            <a:off x="1060012" y="905190"/>
            <a:ext cx="11131988"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12700">
              <a:lnSpc>
                <a:spcPct val="100000"/>
              </a:lnSpc>
              <a:spcBef>
                <a:spcPts val="95"/>
              </a:spcBef>
            </a:pPr>
            <a:r>
              <a:rPr lang="it-IT" sz="2800" spc="-5" dirty="0"/>
              <a:t>In </a:t>
            </a:r>
            <a:r>
              <a:rPr lang="it-IT" sz="2800" spc="-15" dirty="0"/>
              <a:t>estrema sintesi</a:t>
            </a:r>
            <a:r>
              <a:rPr lang="it-IT" sz="2800" spc="-45" dirty="0"/>
              <a:t> (da rapporto </a:t>
            </a:r>
            <a:r>
              <a:rPr lang="it-IT" sz="2800" spc="-45" dirty="0" err="1"/>
              <a:t>asvis</a:t>
            </a:r>
            <a:r>
              <a:rPr lang="it-IT" sz="2800" spc="-45" dirty="0"/>
              <a:t> </a:t>
            </a:r>
            <a:r>
              <a:rPr lang="it-IT" sz="2800" spc="-45" dirty="0" err="1"/>
              <a:t>giovannini</a:t>
            </a:r>
            <a:r>
              <a:rPr lang="it-IT" sz="2800" spc="-5" dirty="0"/>
              <a:t>…)</a:t>
            </a:r>
          </a:p>
        </p:txBody>
      </p:sp>
      <p:sp>
        <p:nvSpPr>
          <p:cNvPr id="3" name="object 3">
            <a:extLst>
              <a:ext uri="{FF2B5EF4-FFF2-40B4-BE49-F238E27FC236}">
                <a16:creationId xmlns:a16="http://schemas.microsoft.com/office/drawing/2014/main" xmlns="" id="{BBE66361-E3C9-B948-97DA-6ABCE11CF1D6}"/>
              </a:ext>
            </a:extLst>
          </p:cNvPr>
          <p:cNvSpPr txBox="1"/>
          <p:nvPr/>
        </p:nvSpPr>
        <p:spPr>
          <a:xfrm>
            <a:off x="4199635" y="1693875"/>
            <a:ext cx="7472680" cy="3623310"/>
          </a:xfrm>
          <a:prstGeom prst="rect">
            <a:avLst/>
          </a:prstGeom>
        </p:spPr>
        <p:txBody>
          <a:bodyPr vert="horz" wrap="square" lIns="0" tIns="12700" rIns="0" bIns="0" rtlCol="0">
            <a:spAutoFit/>
          </a:bodyPr>
          <a:lstStyle/>
          <a:p>
            <a:pPr marL="393700" indent="-381000" algn="just">
              <a:lnSpc>
                <a:spcPct val="100000"/>
              </a:lnSpc>
              <a:spcBef>
                <a:spcPts val="100"/>
              </a:spcBef>
              <a:buFont typeface="Arial"/>
              <a:buChar char="•"/>
              <a:tabLst>
                <a:tab pos="393700" algn="l"/>
              </a:tabLst>
            </a:pPr>
            <a:r>
              <a:rPr sz="2400" spc="-5" dirty="0">
                <a:latin typeface="Calibri"/>
                <a:cs typeface="Calibri"/>
              </a:rPr>
              <a:t>Il </a:t>
            </a:r>
            <a:r>
              <a:rPr sz="2400" spc="-10" dirty="0">
                <a:latin typeface="Calibri"/>
                <a:cs typeface="Calibri"/>
              </a:rPr>
              <a:t>progresso </a:t>
            </a:r>
            <a:r>
              <a:rPr sz="2400" spc="-15" dirty="0">
                <a:latin typeface="Calibri"/>
                <a:cs typeface="Calibri"/>
              </a:rPr>
              <a:t>verso </a:t>
            </a:r>
            <a:r>
              <a:rPr sz="2400" spc="-25" dirty="0">
                <a:latin typeface="Calibri"/>
                <a:cs typeface="Calibri"/>
              </a:rPr>
              <a:t>l’attuazione </a:t>
            </a:r>
            <a:r>
              <a:rPr sz="2400" spc="-5" dirty="0">
                <a:latin typeface="Calibri"/>
                <a:cs typeface="Calibri"/>
              </a:rPr>
              <a:t>degli SDGs </a:t>
            </a:r>
            <a:r>
              <a:rPr sz="2400" dirty="0">
                <a:latin typeface="Calibri"/>
                <a:cs typeface="Calibri"/>
              </a:rPr>
              <a:t>è </a:t>
            </a:r>
            <a:r>
              <a:rPr sz="2400" spc="-10" dirty="0">
                <a:latin typeface="Calibri"/>
                <a:cs typeface="Calibri"/>
              </a:rPr>
              <a:t>evidente</a:t>
            </a:r>
            <a:r>
              <a:rPr sz="2400" spc="75" dirty="0">
                <a:latin typeface="Calibri"/>
                <a:cs typeface="Calibri"/>
              </a:rPr>
              <a:t> </a:t>
            </a:r>
            <a:r>
              <a:rPr sz="2400" spc="-5" dirty="0">
                <a:latin typeface="Calibri"/>
                <a:cs typeface="Calibri"/>
              </a:rPr>
              <a:t>da</a:t>
            </a:r>
            <a:endParaRPr sz="2400">
              <a:latin typeface="Calibri"/>
              <a:cs typeface="Calibri"/>
            </a:endParaRPr>
          </a:p>
          <a:p>
            <a:pPr marL="393700" algn="just">
              <a:lnSpc>
                <a:spcPct val="100000"/>
              </a:lnSpc>
              <a:spcBef>
                <a:spcPts val="5"/>
              </a:spcBef>
            </a:pPr>
            <a:r>
              <a:rPr sz="2400" dirty="0">
                <a:latin typeface="Calibri"/>
                <a:cs typeface="Calibri"/>
              </a:rPr>
              <a:t>molti </a:t>
            </a:r>
            <a:r>
              <a:rPr sz="2400" spc="-10" dirty="0">
                <a:latin typeface="Calibri"/>
                <a:cs typeface="Calibri"/>
              </a:rPr>
              <a:t>punti </a:t>
            </a:r>
            <a:r>
              <a:rPr sz="2400" spc="-5" dirty="0">
                <a:latin typeface="Calibri"/>
                <a:cs typeface="Calibri"/>
              </a:rPr>
              <a:t>di</a:t>
            </a:r>
            <a:r>
              <a:rPr sz="2400" spc="-20" dirty="0">
                <a:latin typeface="Calibri"/>
                <a:cs typeface="Calibri"/>
              </a:rPr>
              <a:t> </a:t>
            </a:r>
            <a:r>
              <a:rPr sz="2400" spc="-15" dirty="0">
                <a:latin typeface="Calibri"/>
                <a:cs typeface="Calibri"/>
              </a:rPr>
              <a:t>vista</a:t>
            </a:r>
            <a:endParaRPr sz="2400">
              <a:latin typeface="Calibri"/>
              <a:cs typeface="Calibri"/>
            </a:endParaRPr>
          </a:p>
          <a:p>
            <a:pPr marL="393700" marR="5080" indent="-381000" algn="just">
              <a:lnSpc>
                <a:spcPct val="100000"/>
              </a:lnSpc>
              <a:spcBef>
                <a:spcPts val="800"/>
              </a:spcBef>
              <a:buFont typeface="Arial"/>
              <a:buChar char="•"/>
              <a:tabLst>
                <a:tab pos="393700" algn="l"/>
              </a:tabLst>
            </a:pPr>
            <a:r>
              <a:rPr sz="2400" spc="-15" dirty="0">
                <a:latin typeface="Calibri"/>
                <a:cs typeface="Calibri"/>
              </a:rPr>
              <a:t>Nonostante </a:t>
            </a:r>
            <a:r>
              <a:rPr sz="2400" spc="-25" dirty="0">
                <a:latin typeface="Calibri"/>
                <a:cs typeface="Calibri"/>
              </a:rPr>
              <a:t>l’ampiezza </a:t>
            </a:r>
            <a:r>
              <a:rPr sz="2400" spc="-5" dirty="0">
                <a:latin typeface="Calibri"/>
                <a:cs typeface="Calibri"/>
              </a:rPr>
              <a:t>delle </a:t>
            </a:r>
            <a:r>
              <a:rPr sz="2400" dirty="0">
                <a:latin typeface="Calibri"/>
                <a:cs typeface="Calibri"/>
              </a:rPr>
              <a:t>azioni messe in </a:t>
            </a:r>
            <a:r>
              <a:rPr sz="2400" spc="-15" dirty="0">
                <a:latin typeface="Calibri"/>
                <a:cs typeface="Calibri"/>
              </a:rPr>
              <a:t>campo, </a:t>
            </a:r>
            <a:r>
              <a:rPr sz="2400" dirty="0">
                <a:latin typeface="Calibri"/>
                <a:cs typeface="Calibri"/>
              </a:rPr>
              <a:t>il  </a:t>
            </a:r>
            <a:r>
              <a:rPr sz="2400" spc="-5" dirty="0">
                <a:latin typeface="Calibri"/>
                <a:cs typeface="Calibri"/>
              </a:rPr>
              <a:t>cambio di </a:t>
            </a:r>
            <a:r>
              <a:rPr sz="2400" spc="-10" dirty="0">
                <a:latin typeface="Calibri"/>
                <a:cs typeface="Calibri"/>
              </a:rPr>
              <a:t>direzione </a:t>
            </a:r>
            <a:r>
              <a:rPr sz="2400" spc="-15" dirty="0">
                <a:latin typeface="Calibri"/>
                <a:cs typeface="Calibri"/>
              </a:rPr>
              <a:t>verso </a:t>
            </a:r>
            <a:r>
              <a:rPr sz="2400" spc="-5" dirty="0">
                <a:latin typeface="Calibri"/>
                <a:cs typeface="Calibri"/>
              </a:rPr>
              <a:t>uno </a:t>
            </a:r>
            <a:r>
              <a:rPr sz="2400" spc="-10" dirty="0">
                <a:latin typeface="Calibri"/>
                <a:cs typeface="Calibri"/>
              </a:rPr>
              <a:t>sviluppo </a:t>
            </a:r>
            <a:r>
              <a:rPr sz="2400" spc="-5" dirty="0">
                <a:latin typeface="Calibri"/>
                <a:cs typeface="Calibri"/>
              </a:rPr>
              <a:t>sostenibile </a:t>
            </a:r>
            <a:r>
              <a:rPr sz="2400" spc="-25" dirty="0">
                <a:latin typeface="Calibri"/>
                <a:cs typeface="Calibri"/>
              </a:rPr>
              <a:t>sta  </a:t>
            </a:r>
            <a:r>
              <a:rPr sz="2400" spc="-10" dirty="0">
                <a:latin typeface="Calibri"/>
                <a:cs typeface="Calibri"/>
              </a:rPr>
              <a:t>avvenendo </a:t>
            </a:r>
            <a:r>
              <a:rPr sz="2400" dirty="0">
                <a:latin typeface="Calibri"/>
                <a:cs typeface="Calibri"/>
              </a:rPr>
              <a:t>a </a:t>
            </a:r>
            <a:r>
              <a:rPr sz="2400" spc="-5" dirty="0">
                <a:latin typeface="Calibri"/>
                <a:cs typeface="Calibri"/>
              </a:rPr>
              <a:t>una </a:t>
            </a:r>
            <a:r>
              <a:rPr sz="2400" spc="-10" dirty="0">
                <a:latin typeface="Calibri"/>
                <a:cs typeface="Calibri"/>
              </a:rPr>
              <a:t>velocità </a:t>
            </a:r>
            <a:r>
              <a:rPr sz="2400" dirty="0">
                <a:latin typeface="Calibri"/>
                <a:cs typeface="Calibri"/>
              </a:rPr>
              <a:t>e </a:t>
            </a:r>
            <a:r>
              <a:rPr sz="2400" spc="-10" dirty="0">
                <a:latin typeface="Calibri"/>
                <a:cs typeface="Calibri"/>
              </a:rPr>
              <a:t>con </a:t>
            </a:r>
            <a:r>
              <a:rPr sz="2400" spc="-5" dirty="0">
                <a:latin typeface="Calibri"/>
                <a:cs typeface="Calibri"/>
              </a:rPr>
              <a:t>una </a:t>
            </a:r>
            <a:r>
              <a:rPr sz="2400" spc="-10" dirty="0">
                <a:latin typeface="Calibri"/>
                <a:cs typeface="Calibri"/>
              </a:rPr>
              <a:t>intensità</a:t>
            </a:r>
            <a:r>
              <a:rPr sz="2400" spc="20" dirty="0">
                <a:latin typeface="Calibri"/>
                <a:cs typeface="Calibri"/>
              </a:rPr>
              <a:t> </a:t>
            </a:r>
            <a:r>
              <a:rPr sz="2400" spc="-10" dirty="0">
                <a:latin typeface="Calibri"/>
                <a:cs typeface="Calibri"/>
              </a:rPr>
              <a:t>insufficienti</a:t>
            </a:r>
            <a:endParaRPr sz="2400">
              <a:latin typeface="Calibri"/>
              <a:cs typeface="Calibri"/>
            </a:endParaRPr>
          </a:p>
          <a:p>
            <a:pPr marL="393700" marR="5715" indent="-381000" algn="just">
              <a:lnSpc>
                <a:spcPct val="100000"/>
              </a:lnSpc>
              <a:spcBef>
                <a:spcPts val="810"/>
              </a:spcBef>
              <a:buFont typeface="Arial"/>
              <a:buChar char="•"/>
              <a:tabLst>
                <a:tab pos="393700" algn="l"/>
              </a:tabLst>
            </a:pPr>
            <a:r>
              <a:rPr sz="2400" spc="-10" dirty="0">
                <a:latin typeface="Calibri"/>
                <a:cs typeface="Calibri"/>
              </a:rPr>
              <a:t>Rispetto </a:t>
            </a:r>
            <a:r>
              <a:rPr sz="2400" dirty="0">
                <a:latin typeface="Calibri"/>
                <a:cs typeface="Calibri"/>
              </a:rPr>
              <a:t>al </a:t>
            </a:r>
            <a:r>
              <a:rPr sz="2400" spc="-5" dirty="0">
                <a:latin typeface="Calibri"/>
                <a:cs typeface="Calibri"/>
              </a:rPr>
              <a:t>2015 </a:t>
            </a:r>
            <a:r>
              <a:rPr sz="2400" dirty="0">
                <a:latin typeface="Calibri"/>
                <a:cs typeface="Calibri"/>
              </a:rPr>
              <a:t>oggi il </a:t>
            </a:r>
            <a:r>
              <a:rPr sz="2400" spc="-10" dirty="0">
                <a:latin typeface="Calibri"/>
                <a:cs typeface="Calibri"/>
              </a:rPr>
              <a:t>quadro </a:t>
            </a:r>
            <a:r>
              <a:rPr sz="2400" spc="-5" dirty="0">
                <a:latin typeface="Calibri"/>
                <a:cs typeface="Calibri"/>
              </a:rPr>
              <a:t>globale </a:t>
            </a:r>
            <a:r>
              <a:rPr sz="2400" dirty="0">
                <a:latin typeface="Calibri"/>
                <a:cs typeface="Calibri"/>
              </a:rPr>
              <a:t>è </a:t>
            </a:r>
            <a:r>
              <a:rPr sz="2400" spc="-5" dirty="0">
                <a:latin typeface="Calibri"/>
                <a:cs typeface="Calibri"/>
              </a:rPr>
              <a:t>peggiore, </a:t>
            </a:r>
            <a:r>
              <a:rPr sz="2400" spc="-10" dirty="0">
                <a:latin typeface="Calibri"/>
                <a:cs typeface="Calibri"/>
              </a:rPr>
              <a:t>con  </a:t>
            </a:r>
            <a:r>
              <a:rPr sz="2400" spc="-5" dirty="0">
                <a:latin typeface="Calibri"/>
                <a:cs typeface="Calibri"/>
              </a:rPr>
              <a:t>tensioni </a:t>
            </a:r>
            <a:r>
              <a:rPr sz="2400" dirty="0">
                <a:latin typeface="Calibri"/>
                <a:cs typeface="Calibri"/>
              </a:rPr>
              <a:t>e </a:t>
            </a:r>
            <a:r>
              <a:rPr sz="2400" spc="-15" dirty="0">
                <a:latin typeface="Calibri"/>
                <a:cs typeface="Calibri"/>
              </a:rPr>
              <a:t>conflitti</a:t>
            </a:r>
            <a:r>
              <a:rPr sz="2400" spc="-25" dirty="0">
                <a:latin typeface="Calibri"/>
                <a:cs typeface="Calibri"/>
              </a:rPr>
              <a:t> </a:t>
            </a:r>
            <a:r>
              <a:rPr sz="2400" spc="-10" dirty="0">
                <a:latin typeface="Calibri"/>
                <a:cs typeface="Calibri"/>
              </a:rPr>
              <a:t>crescenti</a:t>
            </a:r>
            <a:endParaRPr sz="2400">
              <a:latin typeface="Calibri"/>
              <a:cs typeface="Calibri"/>
            </a:endParaRPr>
          </a:p>
          <a:p>
            <a:pPr marL="393700" marR="5080" indent="-381000" algn="just">
              <a:lnSpc>
                <a:spcPct val="100000"/>
              </a:lnSpc>
              <a:spcBef>
                <a:spcPts val="795"/>
              </a:spcBef>
              <a:buFont typeface="Arial"/>
              <a:buChar char="•"/>
              <a:tabLst>
                <a:tab pos="393700" algn="l"/>
              </a:tabLst>
            </a:pPr>
            <a:r>
              <a:rPr sz="2400" dirty="0">
                <a:latin typeface="Calibri"/>
                <a:cs typeface="Calibri"/>
              </a:rPr>
              <a:t>I </a:t>
            </a:r>
            <a:r>
              <a:rPr sz="2400" spc="-10" dirty="0">
                <a:latin typeface="Calibri"/>
                <a:cs typeface="Calibri"/>
              </a:rPr>
              <a:t>prossimi </a:t>
            </a:r>
            <a:r>
              <a:rPr sz="2400" spc="-5" dirty="0">
                <a:latin typeface="Calibri"/>
                <a:cs typeface="Calibri"/>
              </a:rPr>
              <a:t>dieci </a:t>
            </a:r>
            <a:r>
              <a:rPr sz="2400" dirty="0">
                <a:latin typeface="Calibri"/>
                <a:cs typeface="Calibri"/>
              </a:rPr>
              <a:t>anni </a:t>
            </a:r>
            <a:r>
              <a:rPr sz="2400" spc="-10" dirty="0">
                <a:latin typeface="Calibri"/>
                <a:cs typeface="Calibri"/>
              </a:rPr>
              <a:t>saranno </a:t>
            </a:r>
            <a:r>
              <a:rPr sz="2400" dirty="0">
                <a:latin typeface="Calibri"/>
                <a:cs typeface="Calibri"/>
              </a:rPr>
              <a:t>decisivi per </a:t>
            </a:r>
            <a:r>
              <a:rPr sz="2400" spc="-10" dirty="0">
                <a:latin typeface="Calibri"/>
                <a:cs typeface="Calibri"/>
              </a:rPr>
              <a:t>segnare </a:t>
            </a:r>
            <a:r>
              <a:rPr sz="2400" dirty="0">
                <a:latin typeface="Calibri"/>
                <a:cs typeface="Calibri"/>
              </a:rPr>
              <a:t>il  </a:t>
            </a:r>
            <a:r>
              <a:rPr sz="2400" spc="-15" dirty="0">
                <a:latin typeface="Calibri"/>
                <a:cs typeface="Calibri"/>
              </a:rPr>
              <a:t>presente </a:t>
            </a:r>
            <a:r>
              <a:rPr sz="2400" dirty="0">
                <a:latin typeface="Calibri"/>
                <a:cs typeface="Calibri"/>
              </a:rPr>
              <a:t>e il </a:t>
            </a:r>
            <a:r>
              <a:rPr sz="2400" spc="-10" dirty="0">
                <a:latin typeface="Calibri"/>
                <a:cs typeface="Calibri"/>
              </a:rPr>
              <a:t>futuro dell’umanità </a:t>
            </a:r>
            <a:r>
              <a:rPr sz="2400" dirty="0">
                <a:latin typeface="Calibri"/>
                <a:cs typeface="Calibri"/>
              </a:rPr>
              <a:t>e </a:t>
            </a:r>
            <a:r>
              <a:rPr sz="2400" spc="-5" dirty="0">
                <a:latin typeface="Calibri"/>
                <a:cs typeface="Calibri"/>
              </a:rPr>
              <a:t>del</a:t>
            </a:r>
            <a:r>
              <a:rPr sz="2400" dirty="0">
                <a:latin typeface="Calibri"/>
                <a:cs typeface="Calibri"/>
              </a:rPr>
              <a:t> </a:t>
            </a:r>
            <a:r>
              <a:rPr sz="2400" spc="-10" dirty="0">
                <a:latin typeface="Calibri"/>
                <a:cs typeface="Calibri"/>
              </a:rPr>
              <a:t>pianeta</a:t>
            </a:r>
            <a:endParaRPr sz="2400">
              <a:latin typeface="Calibri"/>
              <a:cs typeface="Calibri"/>
            </a:endParaRPr>
          </a:p>
        </p:txBody>
      </p:sp>
      <p:sp>
        <p:nvSpPr>
          <p:cNvPr id="4" name="object 4">
            <a:extLst>
              <a:ext uri="{FF2B5EF4-FFF2-40B4-BE49-F238E27FC236}">
                <a16:creationId xmlns:a16="http://schemas.microsoft.com/office/drawing/2014/main" xmlns="" id="{69662108-C6D1-2B4B-B3B7-BA15D42B81AF}"/>
              </a:ext>
            </a:extLst>
          </p:cNvPr>
          <p:cNvSpPr/>
          <p:nvPr/>
        </p:nvSpPr>
        <p:spPr>
          <a:xfrm>
            <a:off x="798798" y="1753980"/>
            <a:ext cx="3302508" cy="4034696"/>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xmlns="" id="{0043FB93-CF97-7046-A813-48A45EFFC9EC}"/>
              </a:ext>
            </a:extLst>
          </p:cNvPr>
          <p:cNvSpPr/>
          <p:nvPr/>
        </p:nvSpPr>
        <p:spPr>
          <a:xfrm>
            <a:off x="437387" y="1690116"/>
            <a:ext cx="3312160" cy="4162425"/>
          </a:xfrm>
          <a:custGeom>
            <a:avLst/>
            <a:gdLst/>
            <a:ahLst/>
            <a:cxnLst/>
            <a:rect l="l" t="t" r="r" b="b"/>
            <a:pathLst>
              <a:path w="3312160" h="4162425">
                <a:moveTo>
                  <a:pt x="0" y="4162044"/>
                </a:moveTo>
                <a:lnTo>
                  <a:pt x="3311652" y="4162044"/>
                </a:lnTo>
                <a:lnTo>
                  <a:pt x="3311652" y="0"/>
                </a:lnTo>
                <a:lnTo>
                  <a:pt x="0" y="0"/>
                </a:lnTo>
                <a:lnTo>
                  <a:pt x="0" y="4162044"/>
                </a:lnTo>
                <a:close/>
              </a:path>
            </a:pathLst>
          </a:custGeom>
          <a:ln w="9143">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00987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4A8C39E7-508D-5742-BF01-E79AC7ABDC06}"/>
              </a:ext>
            </a:extLst>
          </p:cNvPr>
          <p:cNvSpPr/>
          <p:nvPr/>
        </p:nvSpPr>
        <p:spPr>
          <a:xfrm>
            <a:off x="603370" y="1271301"/>
            <a:ext cx="5834080" cy="1536191"/>
          </a:xfrm>
          <a:prstGeom prst="rect">
            <a:avLst/>
          </a:prstGeom>
          <a:blipFill>
            <a:blip r:embed="rId2" cstate="print"/>
            <a:stretch>
              <a:fillRect/>
            </a:stretch>
          </a:blipFill>
        </p:spPr>
        <p:txBody>
          <a:bodyPr wrap="square" lIns="0" tIns="0" rIns="0" bIns="0" rtlCol="0"/>
          <a:lstStyle/>
          <a:p>
            <a:endParaRPr/>
          </a:p>
        </p:txBody>
      </p:sp>
      <p:sp>
        <p:nvSpPr>
          <p:cNvPr id="3" name="object 5">
            <a:extLst>
              <a:ext uri="{FF2B5EF4-FFF2-40B4-BE49-F238E27FC236}">
                <a16:creationId xmlns:a16="http://schemas.microsoft.com/office/drawing/2014/main" xmlns="" id="{9E2341B4-D722-0A42-8FAC-6BF10A2BE5F2}"/>
              </a:ext>
            </a:extLst>
          </p:cNvPr>
          <p:cNvSpPr/>
          <p:nvPr/>
        </p:nvSpPr>
        <p:spPr>
          <a:xfrm>
            <a:off x="6437450" y="1259934"/>
            <a:ext cx="5809069" cy="2802508"/>
          </a:xfrm>
          <a:prstGeom prst="rect">
            <a:avLst/>
          </a:prstGeom>
          <a:blipFill>
            <a:blip r:embed="rId3" cstate="print"/>
            <a:stretch>
              <a:fillRect/>
            </a:stretch>
          </a:blipFill>
        </p:spPr>
        <p:txBody>
          <a:bodyPr wrap="square" lIns="0" tIns="0" rIns="0" bIns="0" rtlCol="0"/>
          <a:lstStyle/>
          <a:p>
            <a:endParaRPr/>
          </a:p>
        </p:txBody>
      </p:sp>
      <p:sp>
        <p:nvSpPr>
          <p:cNvPr id="4" name="object 6">
            <a:extLst>
              <a:ext uri="{FF2B5EF4-FFF2-40B4-BE49-F238E27FC236}">
                <a16:creationId xmlns:a16="http://schemas.microsoft.com/office/drawing/2014/main" xmlns="" id="{75036E12-5486-8E4E-AC0D-F2DF0C7DB25A}"/>
              </a:ext>
            </a:extLst>
          </p:cNvPr>
          <p:cNvSpPr/>
          <p:nvPr/>
        </p:nvSpPr>
        <p:spPr>
          <a:xfrm>
            <a:off x="7600762" y="4350881"/>
            <a:ext cx="3910726" cy="2087879"/>
          </a:xfrm>
          <a:prstGeom prst="rect">
            <a:avLst/>
          </a:prstGeom>
          <a:blipFill>
            <a:blip r:embed="rId4" cstate="print"/>
            <a:stretch>
              <a:fillRect/>
            </a:stretch>
          </a:blipFill>
        </p:spPr>
        <p:txBody>
          <a:bodyPr wrap="square" lIns="0" tIns="0" rIns="0" bIns="0" rtlCol="0"/>
          <a:lstStyle/>
          <a:p>
            <a:endParaRPr/>
          </a:p>
        </p:txBody>
      </p:sp>
      <p:sp>
        <p:nvSpPr>
          <p:cNvPr id="5" name="object 7">
            <a:extLst>
              <a:ext uri="{FF2B5EF4-FFF2-40B4-BE49-F238E27FC236}">
                <a16:creationId xmlns:a16="http://schemas.microsoft.com/office/drawing/2014/main" xmlns="" id="{C98C7AFD-3734-CA46-8A79-CBDB9949CA59}"/>
              </a:ext>
            </a:extLst>
          </p:cNvPr>
          <p:cNvSpPr/>
          <p:nvPr/>
        </p:nvSpPr>
        <p:spPr>
          <a:xfrm>
            <a:off x="603370" y="4240044"/>
            <a:ext cx="6839771" cy="1551432"/>
          </a:xfrm>
          <a:prstGeom prst="rect">
            <a:avLst/>
          </a:prstGeom>
          <a:blipFill>
            <a:blip r:embed="rId5" cstate="print"/>
            <a:stretch>
              <a:fillRect/>
            </a:stretch>
          </a:blipFill>
        </p:spPr>
        <p:txBody>
          <a:bodyPr wrap="square" lIns="0" tIns="0" rIns="0" bIns="0" rtlCol="0"/>
          <a:lstStyle/>
          <a:p>
            <a:endParaRPr/>
          </a:p>
        </p:txBody>
      </p:sp>
      <p:sp>
        <p:nvSpPr>
          <p:cNvPr id="6" name="object 8">
            <a:extLst>
              <a:ext uri="{FF2B5EF4-FFF2-40B4-BE49-F238E27FC236}">
                <a16:creationId xmlns:a16="http://schemas.microsoft.com/office/drawing/2014/main" xmlns="" id="{D08E000C-698D-9340-8422-B195CE0F112B}"/>
              </a:ext>
            </a:extLst>
          </p:cNvPr>
          <p:cNvSpPr txBox="1">
            <a:spLocks/>
          </p:cNvSpPr>
          <p:nvPr/>
        </p:nvSpPr>
        <p:spPr>
          <a:xfrm>
            <a:off x="1676400" y="516151"/>
            <a:ext cx="10972800" cy="566181"/>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12700">
              <a:lnSpc>
                <a:spcPct val="100000"/>
              </a:lnSpc>
              <a:spcBef>
                <a:spcPts val="95"/>
              </a:spcBef>
            </a:pPr>
            <a:r>
              <a:rPr lang="it-IT" spc="-5" dirty="0"/>
              <a:t>Nessuno può </a:t>
            </a:r>
            <a:r>
              <a:rPr lang="it-IT" spc="-10" dirty="0"/>
              <a:t>dire «Non </a:t>
            </a:r>
            <a:r>
              <a:rPr lang="it-IT" spc="-5" dirty="0"/>
              <a:t>lo</a:t>
            </a:r>
            <a:r>
              <a:rPr lang="it-IT" spc="-10" dirty="0"/>
              <a:t> sapevo» (</a:t>
            </a:r>
            <a:r>
              <a:rPr lang="it-IT" spc="-10" dirty="0" err="1"/>
              <a:t>rapp</a:t>
            </a:r>
            <a:r>
              <a:rPr lang="it-IT" spc="-10" dirty="0"/>
              <a:t>. </a:t>
            </a:r>
            <a:r>
              <a:rPr lang="it-IT" spc="-10" dirty="0" err="1"/>
              <a:t>Giov</a:t>
            </a:r>
            <a:r>
              <a:rPr lang="it-IT" spc="-10" dirty="0"/>
              <a:t>.)</a:t>
            </a:r>
          </a:p>
        </p:txBody>
      </p:sp>
    </p:spTree>
    <p:extLst>
      <p:ext uri="{BB962C8B-B14F-4D97-AF65-F5344CB8AC3E}">
        <p14:creationId xmlns:p14="http://schemas.microsoft.com/office/powerpoint/2010/main" val="209645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5FA6389-A7A0-6E4E-A821-61A1D5419FB4}"/>
              </a:ext>
            </a:extLst>
          </p:cNvPr>
          <p:cNvSpPr>
            <a:spLocks noGrp="1"/>
          </p:cNvSpPr>
          <p:nvPr>
            <p:ph type="title"/>
          </p:nvPr>
        </p:nvSpPr>
        <p:spPr>
          <a:xfrm>
            <a:off x="1141413" y="618518"/>
            <a:ext cx="9905998" cy="1630969"/>
          </a:xfrm>
        </p:spPr>
        <p:txBody>
          <a:bodyPr>
            <a:noAutofit/>
          </a:bodyPr>
          <a:lstStyle/>
          <a:p>
            <a:pPr algn="just"/>
            <a:r>
              <a:rPr lang="it-IT" sz="2400" dirty="0">
                <a:solidFill>
                  <a:srgbClr val="FF0000"/>
                </a:solidFill>
              </a:rPr>
              <a:t/>
            </a:r>
            <a:br>
              <a:rPr lang="it-IT" sz="2400" dirty="0">
                <a:solidFill>
                  <a:srgbClr val="FF0000"/>
                </a:solidFill>
              </a:rPr>
            </a:br>
            <a:r>
              <a:rPr lang="it-IT" sz="2400" dirty="0">
                <a:solidFill>
                  <a:srgbClr val="FF0000"/>
                </a:solidFill>
              </a:rPr>
              <a:t/>
            </a:r>
            <a:br>
              <a:rPr lang="it-IT" sz="2400" dirty="0">
                <a:solidFill>
                  <a:srgbClr val="FF0000"/>
                </a:solidFill>
              </a:rPr>
            </a:br>
            <a:r>
              <a:rPr lang="it-IT" sz="2400" dirty="0">
                <a:solidFill>
                  <a:srgbClr val="FF0000"/>
                </a:solidFill>
              </a:rPr>
              <a:t>Protagonismo degli under 18 nella realizzazione degli Obiettivi</a:t>
            </a:r>
            <a:br>
              <a:rPr lang="it-IT" sz="2400" dirty="0">
                <a:solidFill>
                  <a:srgbClr val="FF0000"/>
                </a:solidFill>
              </a:rPr>
            </a:br>
            <a:r>
              <a:rPr lang="it-IT" sz="2400" dirty="0">
                <a:solidFill>
                  <a:srgbClr val="FF0000"/>
                </a:solidFill>
              </a:rPr>
              <a:t>(Kit </a:t>
            </a:r>
            <a:r>
              <a:rPr lang="it-IT" sz="2400" dirty="0" err="1">
                <a:solidFill>
                  <a:srgbClr val="FF0000"/>
                </a:solidFill>
              </a:rPr>
              <a:t>unicef</a:t>
            </a:r>
            <a:r>
              <a:rPr lang="it-IT" sz="2400" dirty="0">
                <a:solidFill>
                  <a:srgbClr val="FF0000"/>
                </a:solidFill>
              </a:rPr>
              <a:t> - obiettivi di sviluppo sostenibile) </a:t>
            </a:r>
            <a:r>
              <a:rPr lang="it-IT" sz="4000" dirty="0">
                <a:solidFill>
                  <a:srgbClr val="FF0000"/>
                </a:solidFill>
              </a:rPr>
              <a:t/>
            </a:r>
            <a:br>
              <a:rPr lang="it-IT" sz="4000" dirty="0">
                <a:solidFill>
                  <a:srgbClr val="FF0000"/>
                </a:solidFill>
              </a:rPr>
            </a:br>
            <a:endParaRPr lang="it-IT" sz="4000" dirty="0">
              <a:solidFill>
                <a:srgbClr val="FF0000"/>
              </a:solidFill>
            </a:endParaRPr>
          </a:p>
        </p:txBody>
      </p:sp>
      <p:sp>
        <p:nvSpPr>
          <p:cNvPr id="3" name="Segnaposto contenuto 2">
            <a:extLst>
              <a:ext uri="{FF2B5EF4-FFF2-40B4-BE49-F238E27FC236}">
                <a16:creationId xmlns:a16="http://schemas.microsoft.com/office/drawing/2014/main" xmlns="" id="{84A471A1-D10E-5642-8202-7DC18A78341B}"/>
              </a:ext>
            </a:extLst>
          </p:cNvPr>
          <p:cNvSpPr>
            <a:spLocks noGrp="1"/>
          </p:cNvSpPr>
          <p:nvPr>
            <p:ph idx="1"/>
          </p:nvPr>
        </p:nvSpPr>
        <p:spPr/>
        <p:txBody>
          <a:bodyPr>
            <a:normAutofit fontScale="47500" lnSpcReduction="20000"/>
          </a:bodyPr>
          <a:lstStyle/>
          <a:p>
            <a:pPr algn="just"/>
            <a:r>
              <a:rPr lang="it-IT" sz="3300" dirty="0">
                <a:solidFill>
                  <a:schemeClr val="tx1">
                    <a:lumMod val="95000"/>
                  </a:schemeClr>
                </a:solidFill>
              </a:rPr>
              <a:t>I bambini e le bambine, gli adolescenti e le adolescenti sono i protagonisti principali della nuova agenda globale e per questo motivo è fondamentale che l’Educazione allo Sviluppo Sostenibile (ESS) sia parte integrante della formazione scolastica. </a:t>
            </a:r>
          </a:p>
          <a:p>
            <a:pPr algn="just"/>
            <a:r>
              <a:rPr lang="it-IT" sz="3300" dirty="0">
                <a:solidFill>
                  <a:schemeClr val="tx1">
                    <a:lumMod val="95000"/>
                  </a:schemeClr>
                </a:solidFill>
              </a:rPr>
              <a:t>L’Educazione allo Sviluppo Sostenibile rappresenta un modello educativo sistemico ed interdisciplinare basato sugli ideali e i principi fondamentali della </a:t>
            </a:r>
            <a:r>
              <a:rPr lang="it-IT" sz="3300" dirty="0" err="1">
                <a:solidFill>
                  <a:schemeClr val="tx1">
                    <a:lumMod val="95000"/>
                  </a:schemeClr>
                </a:solidFill>
              </a:rPr>
              <a:t>sostenibilita</a:t>
            </a:r>
            <a:r>
              <a:rPr lang="it-IT" sz="3300" dirty="0">
                <a:solidFill>
                  <a:schemeClr val="tx1">
                    <a:lumMod val="95000"/>
                  </a:schemeClr>
                </a:solidFill>
              </a:rPr>
              <a:t>̀. Nel Programma d’Azione Globale per l’ESS (2014 - 2019), l’UNESCO ha ribadito l’importanza di intervenire in modo sostanziale in ogni settore e livello di istruzione per accelerare la realizzazione degli Obiettivi di Sviluppo Sostenibile attraverso l’educazione. </a:t>
            </a:r>
          </a:p>
          <a:p>
            <a:pPr algn="just"/>
            <a:r>
              <a:rPr lang="it-IT" sz="3300" dirty="0">
                <a:solidFill>
                  <a:schemeClr val="tx1">
                    <a:lumMod val="95000"/>
                  </a:schemeClr>
                </a:solidFill>
              </a:rPr>
              <a:t>Le </a:t>
            </a:r>
            <a:r>
              <a:rPr lang="it-IT" sz="3300" dirty="0" err="1">
                <a:solidFill>
                  <a:schemeClr val="tx1">
                    <a:lumMod val="95000"/>
                  </a:schemeClr>
                </a:solidFill>
              </a:rPr>
              <a:t>finalita</a:t>
            </a:r>
            <a:r>
              <a:rPr lang="it-IT" sz="3300" dirty="0">
                <a:solidFill>
                  <a:schemeClr val="tx1">
                    <a:lumMod val="95000"/>
                  </a:schemeClr>
                </a:solidFill>
              </a:rPr>
              <a:t>̀ di questo strumento riguardano, quindi, la promozione dei contenuti dell’Agenda 2030 e degli </a:t>
            </a:r>
            <a:r>
              <a:rPr lang="it-IT" sz="3300" dirty="0" err="1">
                <a:solidFill>
                  <a:schemeClr val="tx1">
                    <a:lumMod val="95000"/>
                  </a:schemeClr>
                </a:solidFill>
              </a:rPr>
              <a:t>SDGs</a:t>
            </a:r>
            <a:r>
              <a:rPr lang="it-IT" sz="3300" dirty="0">
                <a:solidFill>
                  <a:schemeClr val="tx1">
                    <a:lumMod val="95000"/>
                  </a:schemeClr>
                </a:solidFill>
              </a:rPr>
              <a:t>, sia in ottica nazionale che internazionale, attraverso un percorso che coinvolga attivamente gli alunni e che, in secondo luogo, li mobiliti all’interno delle </a:t>
            </a:r>
            <a:r>
              <a:rPr lang="it-IT" sz="3300" dirty="0" err="1">
                <a:solidFill>
                  <a:schemeClr val="tx1">
                    <a:lumMod val="95000"/>
                  </a:schemeClr>
                </a:solidFill>
              </a:rPr>
              <a:t>comunita</a:t>
            </a:r>
            <a:r>
              <a:rPr lang="it-IT" sz="3300" dirty="0">
                <a:solidFill>
                  <a:schemeClr val="tx1">
                    <a:lumMod val="95000"/>
                  </a:schemeClr>
                </a:solidFill>
              </a:rPr>
              <a:t>̀ locali. </a:t>
            </a:r>
          </a:p>
          <a:p>
            <a:pPr algn="just"/>
            <a:r>
              <a:rPr lang="it-IT" sz="3300" dirty="0">
                <a:solidFill>
                  <a:schemeClr val="tx1">
                    <a:lumMod val="95000"/>
                  </a:schemeClr>
                </a:solidFill>
              </a:rPr>
              <a:t>Al di là della semplice trasmissione di conoscenza ed informazioni, è infatti importante che gli studenti agiscano concretamente, sin dalla giovane età̀, sviluppando competenze, motivazione e predisposizione al cambiamento. </a:t>
            </a:r>
          </a:p>
          <a:p>
            <a:endParaRPr lang="it-IT" dirty="0"/>
          </a:p>
        </p:txBody>
      </p:sp>
    </p:spTree>
    <p:extLst>
      <p:ext uri="{BB962C8B-B14F-4D97-AF65-F5344CB8AC3E}">
        <p14:creationId xmlns:p14="http://schemas.microsoft.com/office/powerpoint/2010/main" val="290349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0432D4-DE4C-2143-B30A-603AB80F904C}"/>
              </a:ext>
            </a:extLst>
          </p:cNvPr>
          <p:cNvSpPr>
            <a:spLocks noGrp="1"/>
          </p:cNvSpPr>
          <p:nvPr>
            <p:ph type="title"/>
          </p:nvPr>
        </p:nvSpPr>
        <p:spPr/>
        <p:txBody>
          <a:bodyPr>
            <a:normAutofit fontScale="90000"/>
          </a:bodyPr>
          <a:lstStyle/>
          <a:p>
            <a:r>
              <a:rPr lang="it-IT" dirty="0"/>
              <a:t>ATTIVITA’ DI LANCIO SUGLI OSS </a:t>
            </a:r>
            <a:br>
              <a:rPr lang="it-IT" dirty="0"/>
            </a:br>
            <a:r>
              <a:rPr lang="it-IT" dirty="0"/>
              <a:t>(KIT-UNICEF)</a:t>
            </a:r>
          </a:p>
        </p:txBody>
      </p:sp>
      <p:sp>
        <p:nvSpPr>
          <p:cNvPr id="3" name="Segnaposto contenuto 2">
            <a:extLst>
              <a:ext uri="{FF2B5EF4-FFF2-40B4-BE49-F238E27FC236}">
                <a16:creationId xmlns:a16="http://schemas.microsoft.com/office/drawing/2014/main" xmlns="" id="{0411F039-D50A-654D-A875-517838FD6E35}"/>
              </a:ext>
            </a:extLst>
          </p:cNvPr>
          <p:cNvSpPr>
            <a:spLocks noGrp="1"/>
          </p:cNvSpPr>
          <p:nvPr>
            <p:ph idx="1"/>
          </p:nvPr>
        </p:nvSpPr>
        <p:spPr/>
        <p:txBody>
          <a:bodyPr>
            <a:normAutofit fontScale="62500" lnSpcReduction="20000"/>
          </a:bodyPr>
          <a:lstStyle/>
          <a:p>
            <a:r>
              <a:rPr lang="it-IT" dirty="0"/>
              <a:t>Dopo aver dedicato </a:t>
            </a:r>
            <a:r>
              <a:rPr lang="it-IT" dirty="0" err="1"/>
              <a:t>piu</a:t>
            </a:r>
            <a:r>
              <a:rPr lang="it-IT" dirty="0"/>
              <a:t>̀ momenti di riflessione e confronto alla comprensione degli </a:t>
            </a:r>
            <a:r>
              <a:rPr lang="it-IT" dirty="0" err="1"/>
              <a:t>SDGs</a:t>
            </a:r>
            <a:r>
              <a:rPr lang="it-IT" dirty="0"/>
              <a:t> individuati dagli insegnanti, bambini e bambine vengono invitati a scegliere l’Obiettivo per il quale vogliono impegnarsi. </a:t>
            </a:r>
          </a:p>
          <a:p>
            <a:r>
              <a:rPr lang="it-IT" dirty="0"/>
              <a:t>Dopo aver effettuato la scelta, ogni bambina e bambino viene inserito in un gruppo di cui fanno parte tutti coloro che hanno espresso la propria preferenza per lo stesso Obiettivo. Ciascun gruppo viene contraddistinto dal colore relativo al proprio Obiettivo e realizza in maniera condivisa il disegno che rappresenta meglio. </a:t>
            </a:r>
          </a:p>
          <a:p>
            <a:r>
              <a:rPr lang="it-IT" dirty="0"/>
              <a:t>A questo punto, dopo aver realizzato questa “carta simbolo” del gruppo, ad ogni alunno e alunna </a:t>
            </a:r>
            <a:r>
              <a:rPr lang="it-IT" dirty="0" err="1"/>
              <a:t>verra</a:t>
            </a:r>
            <a:r>
              <a:rPr lang="it-IT" dirty="0"/>
              <a:t>̀ consegnata una o </a:t>
            </a:r>
            <a:r>
              <a:rPr lang="it-IT" dirty="0" err="1"/>
              <a:t>piu</a:t>
            </a:r>
            <a:r>
              <a:rPr lang="it-IT" dirty="0"/>
              <a:t>̀ carte (possibilmente dello stesso colore dell’obiettivo del proprio gruppo) in modo che ciascuno possa su questa disegnare un’azione, un gesto, un oggetto riferito all’obiettivo che ha scelto. </a:t>
            </a:r>
          </a:p>
          <a:p>
            <a:r>
              <a:rPr lang="it-IT" dirty="0"/>
              <a:t>In questo modo ciascuno, realizzando la propria “carta Obiettivo” </a:t>
            </a:r>
            <a:r>
              <a:rPr lang="it-IT" dirty="0" err="1"/>
              <a:t>potra</a:t>
            </a:r>
            <a:r>
              <a:rPr lang="it-IT" dirty="0"/>
              <a:t>̀ esprimere la propria opinione su quello che è necessario fare per realizzare l’obiettivo del suo gruppo. </a:t>
            </a:r>
          </a:p>
          <a:p>
            <a:r>
              <a:rPr lang="it-IT" dirty="0"/>
              <a:t>Quando saranno state disegnate le carte, queste verranno raccolte per obiettivo comune e condivise in classe per capire insieme quali sono le idee che ognuno ha avuto sull’argomento. </a:t>
            </a:r>
          </a:p>
          <a:p>
            <a:pPr marL="0" indent="0">
              <a:buNone/>
            </a:pPr>
            <a:endParaRPr lang="it-IT" dirty="0"/>
          </a:p>
        </p:txBody>
      </p:sp>
    </p:spTree>
    <p:extLst>
      <p:ext uri="{BB962C8B-B14F-4D97-AF65-F5344CB8AC3E}">
        <p14:creationId xmlns:p14="http://schemas.microsoft.com/office/powerpoint/2010/main" val="1213307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C557DA37-FE02-594D-998C-F622A060A01A}"/>
              </a:ext>
            </a:extLst>
          </p:cNvPr>
          <p:cNvSpPr/>
          <p:nvPr/>
        </p:nvSpPr>
        <p:spPr>
          <a:xfrm>
            <a:off x="1177636" y="581891"/>
            <a:ext cx="7966364" cy="5632311"/>
          </a:xfrm>
          <a:prstGeom prst="rect">
            <a:avLst/>
          </a:prstGeom>
        </p:spPr>
        <p:txBody>
          <a:bodyPr wrap="square">
            <a:spAutoFit/>
          </a:bodyPr>
          <a:lstStyle/>
          <a:p>
            <a:pPr algn="just"/>
            <a:r>
              <a:rPr lang="it-IT" sz="4000" dirty="0">
                <a:latin typeface="Calibri" panose="020F0502020204030204" pitchFamily="34" charset="0"/>
              </a:rPr>
              <a:t>Per lo sviluppo di tutta l’</a:t>
            </a:r>
            <a:r>
              <a:rPr lang="it-IT" sz="4000" dirty="0" err="1">
                <a:latin typeface="Calibri" panose="020F0502020204030204" pitchFamily="34" charset="0"/>
              </a:rPr>
              <a:t>attivita</a:t>
            </a:r>
            <a:r>
              <a:rPr lang="it-IT" sz="4000" dirty="0">
                <a:latin typeface="Calibri" panose="020F0502020204030204" pitchFamily="34" charset="0"/>
              </a:rPr>
              <a:t>̀ in questa fase è importante coinvolgere le famiglie e altri adulti di riferimento che svolgono professioni attinenti agli argomenti trattati; il carattere globale di questa proposta richiede infatti un’apertura verso il mondo esterno per garantire una partecipazione maggiore. </a:t>
            </a:r>
            <a:endParaRPr lang="it-IT" sz="4000" dirty="0"/>
          </a:p>
        </p:txBody>
      </p:sp>
      <p:sp>
        <p:nvSpPr>
          <p:cNvPr id="3" name="CasellaDiTesto 2">
            <a:extLst>
              <a:ext uri="{FF2B5EF4-FFF2-40B4-BE49-F238E27FC236}">
                <a16:creationId xmlns:a16="http://schemas.microsoft.com/office/drawing/2014/main" xmlns="" id="{2EDCAAF3-F733-0E4D-A83F-9D708E7B5142}"/>
              </a:ext>
            </a:extLst>
          </p:cNvPr>
          <p:cNvSpPr txBox="1"/>
          <p:nvPr/>
        </p:nvSpPr>
        <p:spPr>
          <a:xfrm>
            <a:off x="9324109" y="3074880"/>
            <a:ext cx="2673927" cy="646331"/>
          </a:xfrm>
          <a:prstGeom prst="rect">
            <a:avLst/>
          </a:prstGeom>
          <a:noFill/>
        </p:spPr>
        <p:txBody>
          <a:bodyPr wrap="square" rtlCol="0">
            <a:spAutoFit/>
          </a:bodyPr>
          <a:lstStyle/>
          <a:p>
            <a:r>
              <a:rPr lang="it-IT" dirty="0">
                <a:solidFill>
                  <a:srgbClr val="FF0000"/>
                </a:solidFill>
              </a:rPr>
              <a:t>CFR. RINNOVO PATTO DI CORRESPONSABILITA’ !!!</a:t>
            </a:r>
          </a:p>
        </p:txBody>
      </p:sp>
    </p:spTree>
    <p:extLst>
      <p:ext uri="{BB962C8B-B14F-4D97-AF65-F5344CB8AC3E}">
        <p14:creationId xmlns:p14="http://schemas.microsoft.com/office/powerpoint/2010/main" val="19620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BC12835-66A6-0C43-BE9D-E2DFE54AAFEB}"/>
              </a:ext>
            </a:extLst>
          </p:cNvPr>
          <p:cNvSpPr>
            <a:spLocks noGrp="1"/>
          </p:cNvSpPr>
          <p:nvPr>
            <p:ph type="title"/>
          </p:nvPr>
        </p:nvSpPr>
        <p:spPr/>
        <p:txBody>
          <a:bodyPr/>
          <a:lstStyle/>
          <a:p>
            <a:r>
              <a:rPr lang="it-IT" dirty="0"/>
              <a:t>QUESTIONE DI PRIORITA’</a:t>
            </a:r>
          </a:p>
        </p:txBody>
      </p:sp>
      <p:sp>
        <p:nvSpPr>
          <p:cNvPr id="3" name="Segnaposto contenuto 2">
            <a:extLst>
              <a:ext uri="{FF2B5EF4-FFF2-40B4-BE49-F238E27FC236}">
                <a16:creationId xmlns:a16="http://schemas.microsoft.com/office/drawing/2014/main" xmlns="" id="{DC5CF3B3-EB4A-F945-AA99-C7FB2D471B99}"/>
              </a:ext>
            </a:extLst>
          </p:cNvPr>
          <p:cNvSpPr>
            <a:spLocks noGrp="1"/>
          </p:cNvSpPr>
          <p:nvPr>
            <p:ph idx="1"/>
          </p:nvPr>
        </p:nvSpPr>
        <p:spPr>
          <a:xfrm>
            <a:off x="1143000" y="2576944"/>
            <a:ext cx="9905999" cy="4281056"/>
          </a:xfrm>
        </p:spPr>
        <p:txBody>
          <a:bodyPr>
            <a:normAutofit fontScale="25000" lnSpcReduction="20000"/>
          </a:bodyPr>
          <a:lstStyle/>
          <a:p>
            <a:r>
              <a:rPr lang="it-IT" sz="7200" dirty="0"/>
              <a:t>Fase I: </a:t>
            </a:r>
          </a:p>
          <a:p>
            <a:pPr marL="0" indent="0">
              <a:buNone/>
            </a:pPr>
            <a:r>
              <a:rPr lang="it-IT" sz="7200" dirty="0"/>
              <a:t>Introdurre l’Agenda 2030 e gli Obiettivi di Sviluppo Sostenibile, anche attraverso i materiali audiovisivi. </a:t>
            </a:r>
          </a:p>
          <a:p>
            <a:r>
              <a:rPr lang="it-IT" sz="7200" dirty="0"/>
              <a:t>Fase II: </a:t>
            </a:r>
          </a:p>
          <a:p>
            <a:pPr marL="0" indent="0">
              <a:buNone/>
            </a:pPr>
            <a:r>
              <a:rPr lang="it-IT" sz="7200" dirty="0"/>
              <a:t>Dividere la classe in 4 gruppi e distribuire ad ogni gruppo una scheda (allegata sotto), sulla quale è disegnato l’Obiettivo (Salute e Benessere o Istruzione di </a:t>
            </a:r>
            <a:r>
              <a:rPr lang="it-IT" sz="7200" dirty="0" err="1"/>
              <a:t>Qualita</a:t>
            </a:r>
            <a:r>
              <a:rPr lang="it-IT" sz="7200" dirty="0"/>
              <a:t>̀) e il ruolo che il gruppo </a:t>
            </a:r>
            <a:r>
              <a:rPr lang="it-IT" sz="7200" dirty="0" err="1"/>
              <a:t>dovra</a:t>
            </a:r>
            <a:r>
              <a:rPr lang="it-IT" sz="7200" dirty="0"/>
              <a:t>̀ assumere (Governo italiano o Nazioni Unite). In una classe avremo così due gruppi “Governo Italiano” e due gruppi “Nazioni Unite” che lavoreranno su due Obiettivi. </a:t>
            </a:r>
          </a:p>
          <a:p>
            <a:pPr marL="0" indent="0">
              <a:buNone/>
            </a:pPr>
            <a:r>
              <a:rPr lang="it-IT" sz="7200" dirty="0"/>
              <a:t>Compito dei ragazzi è quello di indicare 3-4 proposte per risolvere le problematiche che ostacolano il raggiungimento dell’obiettivo a loro assegnato, tenendo presente anche il ruolo ricoperto; le </a:t>
            </a:r>
            <a:r>
              <a:rPr lang="it-IT" sz="7200" dirty="0" err="1"/>
              <a:t>priorita</a:t>
            </a:r>
            <a:r>
              <a:rPr lang="it-IT" sz="7200" dirty="0"/>
              <a:t>̀ e scelte saranno diverse a seconda dell’Istituzione che il gruppo </a:t>
            </a:r>
            <a:r>
              <a:rPr lang="it-IT" sz="7200" dirty="0" err="1"/>
              <a:t>rappresentera</a:t>
            </a:r>
            <a:r>
              <a:rPr lang="it-IT" sz="7200" dirty="0"/>
              <a:t>̀. </a:t>
            </a:r>
          </a:p>
          <a:p>
            <a:pPr marL="0" indent="0">
              <a:buNone/>
            </a:pPr>
            <a:r>
              <a:rPr lang="it-IT" sz="7200" dirty="0"/>
              <a:t>Fase III: </a:t>
            </a:r>
          </a:p>
          <a:p>
            <a:r>
              <a:rPr lang="it-IT" sz="7200" dirty="0"/>
              <a:t>Discussione in classe confrontando le proposte dei singoli gruppi. </a:t>
            </a:r>
          </a:p>
          <a:p>
            <a:pPr marL="0" indent="0">
              <a:buNone/>
            </a:pPr>
            <a:endParaRPr lang="it-IT" dirty="0"/>
          </a:p>
        </p:txBody>
      </p:sp>
    </p:spTree>
    <p:extLst>
      <p:ext uri="{BB962C8B-B14F-4D97-AF65-F5344CB8AC3E}">
        <p14:creationId xmlns:p14="http://schemas.microsoft.com/office/powerpoint/2010/main" val="87739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8219866-2782-CD4B-B8D9-F437F798241F}"/>
              </a:ext>
            </a:extLst>
          </p:cNvPr>
          <p:cNvSpPr>
            <a:spLocks noGrp="1"/>
          </p:cNvSpPr>
          <p:nvPr>
            <p:ph type="title"/>
          </p:nvPr>
        </p:nvSpPr>
        <p:spPr/>
        <p:txBody>
          <a:bodyPr>
            <a:normAutofit fontScale="90000"/>
          </a:bodyPr>
          <a:lstStyle/>
          <a:p>
            <a:r>
              <a:rPr lang="it-IT" dirty="0">
                <a:solidFill>
                  <a:srgbClr val="FF0000"/>
                </a:solidFill>
              </a:rPr>
              <a:t>LE LINEE GUIDA A seguito della </a:t>
            </a:r>
            <a:br>
              <a:rPr lang="it-IT" dirty="0">
                <a:solidFill>
                  <a:srgbClr val="FF0000"/>
                </a:solidFill>
              </a:rPr>
            </a:br>
            <a:r>
              <a:rPr lang="it-IT" dirty="0">
                <a:solidFill>
                  <a:srgbClr val="FF0000"/>
                </a:solidFill>
              </a:rPr>
              <a:t>L. 92/2019</a:t>
            </a:r>
          </a:p>
        </p:txBody>
      </p:sp>
      <p:sp>
        <p:nvSpPr>
          <p:cNvPr id="3" name="Segnaposto contenuto 2">
            <a:extLst>
              <a:ext uri="{FF2B5EF4-FFF2-40B4-BE49-F238E27FC236}">
                <a16:creationId xmlns:a16="http://schemas.microsoft.com/office/drawing/2014/main" xmlns="" id="{3D78B0BB-6B7F-B44B-BEB3-740A4F9A220D}"/>
              </a:ext>
            </a:extLst>
          </p:cNvPr>
          <p:cNvSpPr>
            <a:spLocks noGrp="1"/>
          </p:cNvSpPr>
          <p:nvPr>
            <p:ph idx="1"/>
          </p:nvPr>
        </p:nvSpPr>
        <p:spPr/>
        <p:txBody>
          <a:bodyPr>
            <a:normAutofit fontScale="85000" lnSpcReduction="10000"/>
          </a:bodyPr>
          <a:lstStyle/>
          <a:p>
            <a:pPr marL="0" indent="0" algn="just">
              <a:buNone/>
            </a:pPr>
            <a:r>
              <a:rPr lang="it-IT" dirty="0">
                <a:solidFill>
                  <a:srgbClr val="FF0000"/>
                </a:solidFill>
              </a:rPr>
              <a:t>Nel rispetto dell’autonomia organizzativa e didattica di ciascuna istituzione scolastica, le Linee guida si sviluppano intorno a tre nuclei concettuali che costituiscono i pilastri della Legge, a cui possono essere ricondotte tutte le diverse tematiche dalla stessa individuate </a:t>
            </a:r>
          </a:p>
          <a:p>
            <a:pPr marL="0" indent="0">
              <a:buNone/>
            </a:pPr>
            <a:r>
              <a:rPr lang="it-IT" dirty="0">
                <a:solidFill>
                  <a:srgbClr val="FF0000"/>
                </a:solidFill>
              </a:rPr>
              <a:t>- 1. COSTITUZIONE, diritto (nazionale e internazionale), </a:t>
            </a:r>
            <a:r>
              <a:rPr lang="it-IT" dirty="0" err="1">
                <a:solidFill>
                  <a:srgbClr val="FF0000"/>
                </a:solidFill>
              </a:rPr>
              <a:t>legalita</a:t>
            </a:r>
            <a:r>
              <a:rPr lang="it-IT" dirty="0">
                <a:solidFill>
                  <a:srgbClr val="FF0000"/>
                </a:solidFill>
              </a:rPr>
              <a:t>̀ e </a:t>
            </a:r>
            <a:r>
              <a:rPr lang="it-IT" dirty="0" err="1">
                <a:solidFill>
                  <a:srgbClr val="FF0000"/>
                </a:solidFill>
              </a:rPr>
              <a:t>solidarieta</a:t>
            </a:r>
            <a:r>
              <a:rPr lang="it-IT" dirty="0">
                <a:solidFill>
                  <a:srgbClr val="FF0000"/>
                </a:solidFill>
              </a:rPr>
              <a:t>̀ </a:t>
            </a:r>
          </a:p>
          <a:p>
            <a:pPr>
              <a:buFontTx/>
              <a:buChar char="-"/>
            </a:pPr>
            <a:r>
              <a:rPr lang="it-IT" dirty="0">
                <a:solidFill>
                  <a:srgbClr val="FF0000"/>
                </a:solidFill>
              </a:rPr>
              <a:t>2. SVILUPPO SOSTENIBILE, educazione ambientale, conoscenza e tutela del patrimonio e del territorio</a:t>
            </a:r>
            <a:br>
              <a:rPr lang="it-IT" dirty="0">
                <a:solidFill>
                  <a:srgbClr val="FF0000"/>
                </a:solidFill>
              </a:rPr>
            </a:br>
            <a:r>
              <a:rPr lang="it-IT" dirty="0">
                <a:solidFill>
                  <a:srgbClr val="FF0000"/>
                </a:solidFill>
              </a:rPr>
              <a:t>- 3. CITTADINANZA DIGITALE </a:t>
            </a:r>
          </a:p>
          <a:p>
            <a:pPr marL="0" indent="0">
              <a:buNone/>
            </a:pPr>
            <a:r>
              <a:rPr lang="it-IT" dirty="0">
                <a:solidFill>
                  <a:srgbClr val="FF0000"/>
                </a:solidFill>
              </a:rPr>
              <a:t>MA I nuclei tematici dell’insegnamento, e cioè quei contenuti ritenuti essenziali per realizzare le </a:t>
            </a:r>
            <a:r>
              <a:rPr lang="it-IT" dirty="0" err="1">
                <a:solidFill>
                  <a:srgbClr val="FF0000"/>
                </a:solidFill>
              </a:rPr>
              <a:t>finalita</a:t>
            </a:r>
            <a:r>
              <a:rPr lang="it-IT" dirty="0">
                <a:solidFill>
                  <a:srgbClr val="FF0000"/>
                </a:solidFill>
              </a:rPr>
              <a:t>̀ indicate nella Legge, sono </a:t>
            </a:r>
            <a:r>
              <a:rPr lang="it-IT" dirty="0" err="1">
                <a:solidFill>
                  <a:srgbClr val="FF0000"/>
                </a:solidFill>
              </a:rPr>
              <a:t>gia</a:t>
            </a:r>
            <a:r>
              <a:rPr lang="it-IT" dirty="0">
                <a:solidFill>
                  <a:srgbClr val="FF0000"/>
                </a:solidFill>
              </a:rPr>
              <a:t>̀ impliciti negli epistemi delle discipline. </a:t>
            </a:r>
          </a:p>
          <a:p>
            <a:pPr>
              <a:buFontTx/>
              <a:buChar char="-"/>
            </a:pPr>
            <a:endParaRPr lang="it-IT" dirty="0"/>
          </a:p>
          <a:p>
            <a:pPr marL="0" indent="0">
              <a:buNone/>
            </a:pPr>
            <a:endParaRPr lang="it-IT" dirty="0"/>
          </a:p>
          <a:p>
            <a:pPr marL="0" indent="0">
              <a:buNone/>
            </a:pPr>
            <a:endParaRPr lang="it-IT" dirty="0"/>
          </a:p>
          <a:p>
            <a:endParaRPr lang="it-IT" dirty="0"/>
          </a:p>
        </p:txBody>
      </p:sp>
    </p:spTree>
    <p:extLst>
      <p:ext uri="{BB962C8B-B14F-4D97-AF65-F5344CB8AC3E}">
        <p14:creationId xmlns:p14="http://schemas.microsoft.com/office/powerpoint/2010/main" val="254342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5304DD7-5BD6-144A-8512-E010D0EC24DE}"/>
              </a:ext>
            </a:extLst>
          </p:cNvPr>
          <p:cNvSpPr>
            <a:spLocks noGrp="1"/>
          </p:cNvSpPr>
          <p:nvPr>
            <p:ph type="title"/>
          </p:nvPr>
        </p:nvSpPr>
        <p:spPr/>
        <p:txBody>
          <a:bodyPr/>
          <a:lstStyle/>
          <a:p>
            <a:r>
              <a:rPr lang="it-IT" dirty="0"/>
              <a:t>.</a:t>
            </a:r>
          </a:p>
        </p:txBody>
      </p:sp>
      <p:sp>
        <p:nvSpPr>
          <p:cNvPr id="3" name="Segnaposto contenuto 2">
            <a:extLst>
              <a:ext uri="{FF2B5EF4-FFF2-40B4-BE49-F238E27FC236}">
                <a16:creationId xmlns:a16="http://schemas.microsoft.com/office/drawing/2014/main" xmlns="" id="{B613D2A9-F351-AD48-A79D-6D4E379B20AE}"/>
              </a:ext>
            </a:extLst>
          </p:cNvPr>
          <p:cNvSpPr>
            <a:spLocks noGrp="1"/>
          </p:cNvSpPr>
          <p:nvPr>
            <p:ph idx="1"/>
          </p:nvPr>
        </p:nvSpPr>
        <p:spPr/>
        <p:txBody>
          <a:bodyPr/>
          <a:lstStyle/>
          <a:p>
            <a:r>
              <a:rPr lang="it-IT" dirty="0"/>
              <a:t>.</a:t>
            </a:r>
          </a:p>
        </p:txBody>
      </p:sp>
      <p:sp>
        <p:nvSpPr>
          <p:cNvPr id="18" name="Rettangolo arrotondato 17">
            <a:extLst>
              <a:ext uri="{FF2B5EF4-FFF2-40B4-BE49-F238E27FC236}">
                <a16:creationId xmlns:a16="http://schemas.microsoft.com/office/drawing/2014/main" xmlns="" id="{22C42613-FB57-6040-904F-0E662AC20863}"/>
              </a:ext>
            </a:extLst>
          </p:cNvPr>
          <p:cNvSpPr/>
          <p:nvPr/>
        </p:nvSpPr>
        <p:spPr>
          <a:xfrm>
            <a:off x="7069917" y="3806076"/>
            <a:ext cx="2671281" cy="180825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18">
            <a:extLst>
              <a:ext uri="{FF2B5EF4-FFF2-40B4-BE49-F238E27FC236}">
                <a16:creationId xmlns:a16="http://schemas.microsoft.com/office/drawing/2014/main" xmlns="" id="{7B31D58E-D54C-4144-A959-8DE3CB97B774}"/>
              </a:ext>
            </a:extLst>
          </p:cNvPr>
          <p:cNvSpPr/>
          <p:nvPr/>
        </p:nvSpPr>
        <p:spPr>
          <a:xfrm>
            <a:off x="4696586" y="3817492"/>
            <a:ext cx="2671281" cy="1808252"/>
          </a:xfrm>
          <a:prstGeom prst="roundRect">
            <a:avLst/>
          </a:prstGeom>
          <a:solidFill>
            <a:srgbClr val="0070C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arrotondato 19">
            <a:extLst>
              <a:ext uri="{FF2B5EF4-FFF2-40B4-BE49-F238E27FC236}">
                <a16:creationId xmlns:a16="http://schemas.microsoft.com/office/drawing/2014/main" xmlns="" id="{86B7CAC4-FEE2-FD46-B276-465E73BB65BF}"/>
              </a:ext>
            </a:extLst>
          </p:cNvPr>
          <p:cNvSpPr/>
          <p:nvPr/>
        </p:nvSpPr>
        <p:spPr>
          <a:xfrm>
            <a:off x="2366064" y="3817492"/>
            <a:ext cx="2671281" cy="180825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arrotondato 20">
            <a:extLst>
              <a:ext uri="{FF2B5EF4-FFF2-40B4-BE49-F238E27FC236}">
                <a16:creationId xmlns:a16="http://schemas.microsoft.com/office/drawing/2014/main" xmlns="" id="{F9FEEE65-EF3B-6044-97CC-F24AB95753CB}"/>
              </a:ext>
            </a:extLst>
          </p:cNvPr>
          <p:cNvSpPr/>
          <p:nvPr/>
        </p:nvSpPr>
        <p:spPr>
          <a:xfrm>
            <a:off x="7069917" y="2310616"/>
            <a:ext cx="2671281" cy="180825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21">
            <a:extLst>
              <a:ext uri="{FF2B5EF4-FFF2-40B4-BE49-F238E27FC236}">
                <a16:creationId xmlns:a16="http://schemas.microsoft.com/office/drawing/2014/main" xmlns="" id="{4008ABE5-F247-134A-92FB-2D1B2EDF86E0}"/>
              </a:ext>
            </a:extLst>
          </p:cNvPr>
          <p:cNvSpPr/>
          <p:nvPr/>
        </p:nvSpPr>
        <p:spPr>
          <a:xfrm>
            <a:off x="4696587" y="2296916"/>
            <a:ext cx="2671281" cy="180825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arrotondato 22">
            <a:extLst>
              <a:ext uri="{FF2B5EF4-FFF2-40B4-BE49-F238E27FC236}">
                <a16:creationId xmlns:a16="http://schemas.microsoft.com/office/drawing/2014/main" xmlns="" id="{FB4114F9-FC2E-3C40-AA75-4CF2D67073EE}"/>
              </a:ext>
            </a:extLst>
          </p:cNvPr>
          <p:cNvSpPr/>
          <p:nvPr/>
        </p:nvSpPr>
        <p:spPr>
          <a:xfrm>
            <a:off x="2366063" y="2299198"/>
            <a:ext cx="2671281" cy="180825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Google Shape;855;p30">
            <a:extLst>
              <a:ext uri="{FF2B5EF4-FFF2-40B4-BE49-F238E27FC236}">
                <a16:creationId xmlns:a16="http://schemas.microsoft.com/office/drawing/2014/main" xmlns="" id="{136D3687-867A-3947-85A2-F8C790AA4211}"/>
              </a:ext>
            </a:extLst>
          </p:cNvPr>
          <p:cNvSpPr txBox="1">
            <a:spLocks/>
          </p:cNvSpPr>
          <p:nvPr/>
        </p:nvSpPr>
        <p:spPr>
          <a:xfrm>
            <a:off x="2634151" y="1072272"/>
            <a:ext cx="7087200" cy="733600"/>
          </a:xfrm>
          <a:prstGeom prst="rect">
            <a:avLst/>
          </a:prstGeom>
          <a:solidFill>
            <a:srgbClr val="00B0F0"/>
          </a:solidFill>
          <a:effectLst>
            <a:outerShdw blurRad="50800" dist="38100" dir="5400000" algn="t" rotWithShape="0">
              <a:prstClr val="black">
                <a:alpha val="40000"/>
              </a:prstClr>
            </a:outerShdw>
          </a:effectLst>
        </p:spPr>
        <p:txBody>
          <a:bodyPr spcFirstLastPara="1" vert="horz" wrap="square" lIns="0" tIns="0" rIns="0" bIns="0" rtlCol="0" anchor="b" anchorCtr="0">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spcBef>
                <a:spcPts val="0"/>
              </a:spcBef>
            </a:pPr>
            <a:r>
              <a:rPr lang="it-IT" dirty="0">
                <a:solidFill>
                  <a:schemeClr val="bg1"/>
                </a:solidFill>
              </a:rPr>
              <a:t>Le strategie </a:t>
            </a:r>
          </a:p>
        </p:txBody>
      </p:sp>
      <p:sp>
        <p:nvSpPr>
          <p:cNvPr id="25" name="Google Shape;856;p30">
            <a:extLst>
              <a:ext uri="{FF2B5EF4-FFF2-40B4-BE49-F238E27FC236}">
                <a16:creationId xmlns:a16="http://schemas.microsoft.com/office/drawing/2014/main" xmlns="" id="{D68DAC47-40EF-064B-9787-47BA8F8DEA95}"/>
              </a:ext>
            </a:extLst>
          </p:cNvPr>
          <p:cNvSpPr txBox="1">
            <a:spLocks/>
          </p:cNvSpPr>
          <p:nvPr/>
        </p:nvSpPr>
        <p:spPr>
          <a:xfrm>
            <a:off x="2601453" y="2837311"/>
            <a:ext cx="2200500" cy="17252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it-IT" b="1"/>
              <a:t>Strategia classica</a:t>
            </a:r>
            <a:endParaRPr lang="it-IT" b="1" dirty="0"/>
          </a:p>
        </p:txBody>
      </p:sp>
      <p:sp>
        <p:nvSpPr>
          <p:cNvPr id="26" name="Google Shape;857;p30">
            <a:extLst>
              <a:ext uri="{FF2B5EF4-FFF2-40B4-BE49-F238E27FC236}">
                <a16:creationId xmlns:a16="http://schemas.microsoft.com/office/drawing/2014/main" xmlns="" id="{DFF92FAF-F855-AF4F-8B9A-4C6FD273761D}"/>
              </a:ext>
            </a:extLst>
          </p:cNvPr>
          <p:cNvSpPr txBox="1">
            <a:spLocks/>
          </p:cNvSpPr>
          <p:nvPr/>
        </p:nvSpPr>
        <p:spPr>
          <a:xfrm>
            <a:off x="5037345" y="2659224"/>
            <a:ext cx="2200500" cy="17252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it-IT" b="1"/>
              <a:t>Strategia comportamentale</a:t>
            </a:r>
            <a:endParaRPr lang="it-IT" b="1" dirty="0"/>
          </a:p>
        </p:txBody>
      </p:sp>
      <p:sp>
        <p:nvSpPr>
          <p:cNvPr id="27" name="Google Shape;858;p30">
            <a:extLst>
              <a:ext uri="{FF2B5EF4-FFF2-40B4-BE49-F238E27FC236}">
                <a16:creationId xmlns:a16="http://schemas.microsoft.com/office/drawing/2014/main" xmlns="" id="{EF4CA690-80DE-9442-A79D-02A322B63F72}"/>
              </a:ext>
            </a:extLst>
          </p:cNvPr>
          <p:cNvSpPr txBox="1">
            <a:spLocks/>
          </p:cNvSpPr>
          <p:nvPr/>
        </p:nvSpPr>
        <p:spPr>
          <a:xfrm>
            <a:off x="7467101" y="2943475"/>
            <a:ext cx="2200500" cy="17252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it-IT" b="1">
                <a:solidFill>
                  <a:schemeClr val="bg1"/>
                </a:solidFill>
              </a:rPr>
              <a:t>Strategia simulativa</a:t>
            </a:r>
          </a:p>
          <a:p>
            <a:pPr marL="0" indent="0">
              <a:spcBef>
                <a:spcPts val="600"/>
              </a:spcBef>
              <a:buFont typeface="Arial" panose="020B0604020202020204" pitchFamily="34" charset="0"/>
              <a:buNone/>
            </a:pPr>
            <a:endParaRPr lang="it-IT" sz="1200" dirty="0"/>
          </a:p>
        </p:txBody>
      </p:sp>
      <p:sp>
        <p:nvSpPr>
          <p:cNvPr id="28" name="Google Shape;860;p30">
            <a:extLst>
              <a:ext uri="{FF2B5EF4-FFF2-40B4-BE49-F238E27FC236}">
                <a16:creationId xmlns:a16="http://schemas.microsoft.com/office/drawing/2014/main" xmlns="" id="{168B86B2-D8D7-484B-8778-ADFB4913A9EB}"/>
              </a:ext>
            </a:extLst>
          </p:cNvPr>
          <p:cNvSpPr txBox="1">
            <a:spLocks/>
          </p:cNvSpPr>
          <p:nvPr/>
        </p:nvSpPr>
        <p:spPr>
          <a:xfrm>
            <a:off x="2613603" y="4433230"/>
            <a:ext cx="2200500" cy="17252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it-IT" b="1"/>
              <a:t>Strategia collaborativa</a:t>
            </a:r>
            <a:endParaRPr lang="it-IT" b="1" dirty="0"/>
          </a:p>
        </p:txBody>
      </p:sp>
      <p:sp>
        <p:nvSpPr>
          <p:cNvPr id="29" name="Google Shape;861;p30">
            <a:extLst>
              <a:ext uri="{FF2B5EF4-FFF2-40B4-BE49-F238E27FC236}">
                <a16:creationId xmlns:a16="http://schemas.microsoft.com/office/drawing/2014/main" xmlns="" id="{0E6E1FE2-56E2-FF48-B18D-DC81D75D1718}"/>
              </a:ext>
            </a:extLst>
          </p:cNvPr>
          <p:cNvSpPr txBox="1">
            <a:spLocks/>
          </p:cNvSpPr>
          <p:nvPr/>
        </p:nvSpPr>
        <p:spPr>
          <a:xfrm>
            <a:off x="5045489" y="4392132"/>
            <a:ext cx="2200500" cy="17252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it-IT" b="1">
                <a:solidFill>
                  <a:schemeClr val="bg1"/>
                </a:solidFill>
              </a:rPr>
              <a:t>Strategia esplorativa</a:t>
            </a:r>
            <a:endParaRPr lang="it-IT" b="1" dirty="0">
              <a:solidFill>
                <a:schemeClr val="bg1"/>
              </a:solidFill>
            </a:endParaRPr>
          </a:p>
        </p:txBody>
      </p:sp>
      <p:sp>
        <p:nvSpPr>
          <p:cNvPr id="30" name="Google Shape;862;p30">
            <a:extLst>
              <a:ext uri="{FF2B5EF4-FFF2-40B4-BE49-F238E27FC236}">
                <a16:creationId xmlns:a16="http://schemas.microsoft.com/office/drawing/2014/main" xmlns="" id="{F1928000-4067-5947-8BBE-473EC2C8AF71}"/>
              </a:ext>
            </a:extLst>
          </p:cNvPr>
          <p:cNvSpPr txBox="1">
            <a:spLocks/>
          </p:cNvSpPr>
          <p:nvPr/>
        </p:nvSpPr>
        <p:spPr>
          <a:xfrm>
            <a:off x="7456827" y="4351036"/>
            <a:ext cx="2200500" cy="17252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it-IT" b="1">
                <a:solidFill>
                  <a:schemeClr val="bg1"/>
                </a:solidFill>
              </a:rPr>
              <a:t>Strategia metacognitiva</a:t>
            </a:r>
          </a:p>
          <a:p>
            <a:pPr marL="0" indent="0">
              <a:spcBef>
                <a:spcPts val="600"/>
              </a:spcBef>
              <a:buFont typeface="Arial" panose="020B0604020202020204" pitchFamily="34" charset="0"/>
              <a:buNone/>
            </a:pPr>
            <a:endParaRPr lang="it-IT" sz="1200" dirty="0"/>
          </a:p>
        </p:txBody>
      </p:sp>
    </p:spTree>
    <p:extLst>
      <p:ext uri="{BB962C8B-B14F-4D97-AF65-F5344CB8AC3E}">
        <p14:creationId xmlns:p14="http://schemas.microsoft.com/office/powerpoint/2010/main" val="2930164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D24BC0BF-5210-AE4B-A25D-8C8DE9A32F45}"/>
              </a:ext>
            </a:extLst>
          </p:cNvPr>
          <p:cNvSpPr/>
          <p:nvPr/>
        </p:nvSpPr>
        <p:spPr>
          <a:xfrm>
            <a:off x="713678" y="713678"/>
            <a:ext cx="11478321" cy="5078313"/>
          </a:xfrm>
          <a:prstGeom prst="rect">
            <a:avLst/>
          </a:prstGeom>
        </p:spPr>
        <p:txBody>
          <a:bodyPr wrap="square">
            <a:spAutoFit/>
          </a:bodyPr>
          <a:lstStyle/>
          <a:p>
            <a:r>
              <a:rPr lang="it-IT" sz="3600" b="1" dirty="0">
                <a:latin typeface="CMSSBX10"/>
              </a:rPr>
              <a:t>L’ESS sviluppa:</a:t>
            </a:r>
            <a:endParaRPr lang="it-IT" sz="3600" b="1" dirty="0"/>
          </a:p>
          <a:p>
            <a:r>
              <a:rPr lang="it-IT" sz="3200" dirty="0">
                <a:latin typeface="MSAM10"/>
              </a:rPr>
              <a:t>I </a:t>
            </a:r>
            <a:r>
              <a:rPr lang="it-IT" sz="3200" dirty="0">
                <a:latin typeface="CMSS10"/>
              </a:rPr>
              <a:t>contesti di apprendimento e di insegnamento interattivi e centrati sull’allievo </a:t>
            </a:r>
            <a:endParaRPr lang="it-IT" sz="3200" dirty="0"/>
          </a:p>
          <a:p>
            <a:r>
              <a:rPr lang="it-IT" sz="3200" b="1" dirty="0">
                <a:latin typeface="CMSSBX10"/>
              </a:rPr>
              <a:t>e richiede:</a:t>
            </a:r>
            <a:endParaRPr lang="it-IT" sz="3200" b="1" dirty="0"/>
          </a:p>
          <a:p>
            <a:r>
              <a:rPr lang="it-IT" sz="3200" dirty="0">
                <a:latin typeface="MSAM10"/>
              </a:rPr>
              <a:t>I </a:t>
            </a:r>
            <a:r>
              <a:rPr lang="it-IT" sz="3200" dirty="0">
                <a:latin typeface="CMSS10"/>
              </a:rPr>
              <a:t>un passaggio dall’insegnamento all’apprendimento</a:t>
            </a:r>
          </a:p>
          <a:p>
            <a:r>
              <a:rPr lang="it-IT" sz="3200" dirty="0">
                <a:latin typeface="MSAM10"/>
              </a:rPr>
              <a:t>I </a:t>
            </a:r>
            <a:r>
              <a:rPr lang="it-IT" sz="3200" dirty="0">
                <a:latin typeface="CMSS10"/>
              </a:rPr>
              <a:t>supporto all’apprendimento autogestito</a:t>
            </a:r>
            <a:br>
              <a:rPr lang="it-IT" sz="3200" dirty="0">
                <a:latin typeface="CMSS10"/>
              </a:rPr>
            </a:br>
            <a:r>
              <a:rPr lang="it-IT" sz="3200" dirty="0">
                <a:latin typeface="MSAM10"/>
              </a:rPr>
              <a:t>I </a:t>
            </a:r>
            <a:r>
              <a:rPr lang="it-IT" sz="3200" dirty="0">
                <a:latin typeface="CMSS10"/>
              </a:rPr>
              <a:t>partecipazione e la collaborazione</a:t>
            </a:r>
            <a:br>
              <a:rPr lang="it-IT" sz="3200" dirty="0">
                <a:latin typeface="CMSS10"/>
              </a:rPr>
            </a:br>
            <a:r>
              <a:rPr lang="it-IT" sz="3200" dirty="0">
                <a:latin typeface="MSAM10"/>
              </a:rPr>
              <a:t>I </a:t>
            </a:r>
            <a:r>
              <a:rPr lang="it-IT" sz="3200" dirty="0">
                <a:latin typeface="CMSS10"/>
              </a:rPr>
              <a:t>un approccio alla soluzione dei problemi </a:t>
            </a:r>
            <a:endParaRPr lang="it-IT" sz="3200" dirty="0"/>
          </a:p>
          <a:p>
            <a:r>
              <a:rPr lang="it-IT" sz="3200" dirty="0">
                <a:latin typeface="MSAM10"/>
              </a:rPr>
              <a:t>I </a:t>
            </a:r>
            <a:r>
              <a:rPr lang="it-IT" sz="3200" dirty="0" err="1">
                <a:latin typeface="CMSS10"/>
              </a:rPr>
              <a:t>l’inter</a:t>
            </a:r>
            <a:r>
              <a:rPr lang="it-IT" sz="3200" dirty="0">
                <a:latin typeface="CMSS10"/>
              </a:rPr>
              <a:t>- e la trans-</a:t>
            </a:r>
            <a:r>
              <a:rPr lang="it-IT" sz="3200" dirty="0" err="1">
                <a:latin typeface="CMSS10"/>
              </a:rPr>
              <a:t>disciplinarietà</a:t>
            </a:r>
            <a:r>
              <a:rPr lang="it-IT" sz="3200" dirty="0">
                <a:latin typeface="CMSS10"/>
              </a:rPr>
              <a:t/>
            </a:r>
            <a:br>
              <a:rPr lang="it-IT" sz="3200" dirty="0">
                <a:latin typeface="CMSS10"/>
              </a:rPr>
            </a:br>
            <a:r>
              <a:rPr lang="it-IT" sz="3200" dirty="0">
                <a:latin typeface="MSAM10"/>
              </a:rPr>
              <a:t>I </a:t>
            </a:r>
            <a:r>
              <a:rPr lang="it-IT" sz="3200" dirty="0">
                <a:latin typeface="CMSS10"/>
              </a:rPr>
              <a:t>il collegamento dell’apprendimento formale con quello informale </a:t>
            </a:r>
            <a:endParaRPr lang="it-IT" sz="3200" dirty="0">
              <a:effectLst/>
            </a:endParaRPr>
          </a:p>
        </p:txBody>
      </p:sp>
    </p:spTree>
    <p:extLst>
      <p:ext uri="{BB962C8B-B14F-4D97-AF65-F5344CB8AC3E}">
        <p14:creationId xmlns:p14="http://schemas.microsoft.com/office/powerpoint/2010/main" val="108081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40CFBBE-E082-614B-8691-FE6D04A9CBCC}"/>
              </a:ext>
            </a:extLst>
          </p:cNvPr>
          <p:cNvSpPr>
            <a:spLocks noGrp="1"/>
          </p:cNvSpPr>
          <p:nvPr>
            <p:ph type="title"/>
          </p:nvPr>
        </p:nvSpPr>
        <p:spPr/>
        <p:txBody>
          <a:bodyPr>
            <a:normAutofit/>
          </a:bodyPr>
          <a:lstStyle/>
          <a:p>
            <a:pPr algn="just"/>
            <a:r>
              <a:rPr lang="it-IT" sz="2800" dirty="0"/>
              <a:t>LA STRATEGIA ESPLORATIVA COME STRATEGIA ELETTIVA PER INSEGNARE LO SVILUPPO SOSTENIBILE </a:t>
            </a:r>
          </a:p>
        </p:txBody>
      </p:sp>
      <p:sp>
        <p:nvSpPr>
          <p:cNvPr id="3" name="Segnaposto contenuto 2">
            <a:extLst>
              <a:ext uri="{FF2B5EF4-FFF2-40B4-BE49-F238E27FC236}">
                <a16:creationId xmlns:a16="http://schemas.microsoft.com/office/drawing/2014/main" xmlns="" id="{FD96561C-F638-4F43-980D-2826F53DE291}"/>
              </a:ext>
            </a:extLst>
          </p:cNvPr>
          <p:cNvSpPr>
            <a:spLocks noGrp="1"/>
          </p:cNvSpPr>
          <p:nvPr>
            <p:ph idx="1"/>
          </p:nvPr>
        </p:nvSpPr>
        <p:spPr/>
        <p:txBody>
          <a:bodyPr>
            <a:normAutofit fontScale="85000" lnSpcReduction="20000"/>
          </a:bodyPr>
          <a:lstStyle/>
          <a:p>
            <a:pPr marL="0" indent="0">
              <a:buNone/>
            </a:pPr>
            <a:r>
              <a:rPr lang="it-IT" dirty="0"/>
              <a:t>Sottoporre all’attenzione degli studenti e degli alunni situazioni problematiche note, adeguate alla loro età, al fine di stimolare interesse e desiderio di risoluzione e/o di progettazione. Molteplicità di problemi sulla base della tipologia e della complessità</a:t>
            </a:r>
          </a:p>
          <a:p>
            <a:pPr marL="0" indent="0">
              <a:buNone/>
            </a:pPr>
            <a:endParaRPr lang="it-IT" dirty="0"/>
          </a:p>
          <a:p>
            <a:r>
              <a:rPr lang="it-IT" dirty="0"/>
              <a:t>Problemi quotidiani</a:t>
            </a:r>
          </a:p>
          <a:p>
            <a:r>
              <a:rPr lang="it-IT" dirty="0"/>
              <a:t>Problemi straordinari</a:t>
            </a:r>
          </a:p>
          <a:p>
            <a:r>
              <a:rPr lang="it-IT" dirty="0"/>
              <a:t>Problemi che riguardano il contrasto ai problemi di quartiere</a:t>
            </a:r>
          </a:p>
          <a:p>
            <a:r>
              <a:rPr lang="it-IT" dirty="0"/>
              <a:t>Problemi nazionali</a:t>
            </a:r>
          </a:p>
          <a:p>
            <a:r>
              <a:rPr lang="it-IT" dirty="0"/>
              <a:t>Problemi mondiali</a:t>
            </a:r>
          </a:p>
          <a:p>
            <a:pPr marL="0" indent="0">
              <a:buNone/>
            </a:pPr>
            <a:endParaRPr lang="it-IT" dirty="0"/>
          </a:p>
        </p:txBody>
      </p:sp>
    </p:spTree>
    <p:extLst>
      <p:ext uri="{BB962C8B-B14F-4D97-AF65-F5344CB8AC3E}">
        <p14:creationId xmlns:p14="http://schemas.microsoft.com/office/powerpoint/2010/main" val="1185035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49302A-E99D-9646-A591-2E085999DC81}"/>
              </a:ext>
            </a:extLst>
          </p:cNvPr>
          <p:cNvSpPr>
            <a:spLocks noGrp="1"/>
          </p:cNvSpPr>
          <p:nvPr>
            <p:ph type="title"/>
          </p:nvPr>
        </p:nvSpPr>
        <p:spPr/>
        <p:txBody>
          <a:bodyPr>
            <a:normAutofit/>
          </a:bodyPr>
          <a:lstStyle/>
          <a:p>
            <a:r>
              <a:rPr lang="it-IT" sz="3200" dirty="0"/>
              <a:t>UNA PROPOSTA DI LAVORO </a:t>
            </a:r>
            <a:br>
              <a:rPr lang="it-IT" sz="3200" dirty="0"/>
            </a:br>
            <a:r>
              <a:rPr lang="it-IT" sz="3200" dirty="0"/>
              <a:t>IL DOCUMENTO FIORAMONTI DEL 1.9.2020</a:t>
            </a:r>
          </a:p>
        </p:txBody>
      </p:sp>
      <p:sp>
        <p:nvSpPr>
          <p:cNvPr id="3" name="Segnaposto contenuto 2">
            <a:extLst>
              <a:ext uri="{FF2B5EF4-FFF2-40B4-BE49-F238E27FC236}">
                <a16:creationId xmlns:a16="http://schemas.microsoft.com/office/drawing/2014/main" xmlns="" id="{510D7CA4-701E-BC40-95E2-FBDE392DF4E1}"/>
              </a:ext>
            </a:extLst>
          </p:cNvPr>
          <p:cNvSpPr>
            <a:spLocks noGrp="1"/>
          </p:cNvSpPr>
          <p:nvPr>
            <p:ph idx="1"/>
          </p:nvPr>
        </p:nvSpPr>
        <p:spPr/>
        <p:txBody>
          <a:bodyPr>
            <a:normAutofit/>
          </a:bodyPr>
          <a:lstStyle/>
          <a:p>
            <a:pPr marL="0" indent="0" algn="just">
              <a:buNone/>
            </a:pPr>
            <a:r>
              <a:rPr lang="it-IT" dirty="0"/>
              <a:t>Il modulo di insegnamento è incentrato sul concetto di "cittadinanza sostenibile" e si concentra su azioni pratiche che gli studenti possono sviluppare in collaborazione, all’interno delle loro comunità̀, per proteggere l'ambiente e promuovere la consapevolezza culturale sul cambiamento climatico e il suo impatto sulle società̀. È inoltre progettato per aiutare insegnanti e studenti a collegare materie diverse (dalla fisica alle scienze naturali e alla geografia) e sviluppare nuovi approcci alle tecnologie, in un modo molto basato sulla pratica. </a:t>
            </a:r>
          </a:p>
          <a:p>
            <a:pPr marL="0" indent="0">
              <a:buNone/>
            </a:pPr>
            <a:endParaRPr lang="it-IT" dirty="0"/>
          </a:p>
        </p:txBody>
      </p:sp>
    </p:spTree>
    <p:extLst>
      <p:ext uri="{BB962C8B-B14F-4D97-AF65-F5344CB8AC3E}">
        <p14:creationId xmlns:p14="http://schemas.microsoft.com/office/powerpoint/2010/main" val="793024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a:extLst>
              <a:ext uri="{FF2B5EF4-FFF2-40B4-BE49-F238E27FC236}">
                <a16:creationId xmlns:a16="http://schemas.microsoft.com/office/drawing/2014/main" xmlns="" id="{6F22A6C7-CBD0-4548-8ACF-319519F86796}"/>
              </a:ext>
            </a:extLst>
          </p:cNvPr>
          <p:cNvGrpSpPr>
            <a:grpSpLocks noChangeAspect="1"/>
          </p:cNvGrpSpPr>
          <p:nvPr/>
        </p:nvGrpSpPr>
        <p:grpSpPr bwMode="auto">
          <a:xfrm>
            <a:off x="1302327" y="1015598"/>
            <a:ext cx="9337964" cy="2434184"/>
            <a:chOff x="1443" y="792"/>
            <a:chExt cx="9580" cy="2986"/>
          </a:xfrm>
        </p:grpSpPr>
        <p:pic>
          <p:nvPicPr>
            <p:cNvPr id="3" name="Picture 55">
              <a:extLst>
                <a:ext uri="{FF2B5EF4-FFF2-40B4-BE49-F238E27FC236}">
                  <a16:creationId xmlns:a16="http://schemas.microsoft.com/office/drawing/2014/main" xmlns="" id="{1101745F-426F-8B47-87F4-6DADAB8E5D26}"/>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3" y="792"/>
              <a:ext cx="3218"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4">
              <a:extLst>
                <a:ext uri="{FF2B5EF4-FFF2-40B4-BE49-F238E27FC236}">
                  <a16:creationId xmlns:a16="http://schemas.microsoft.com/office/drawing/2014/main" xmlns="" id="{58B575ED-8CAD-024F-B6FE-F0F53013A0B6}"/>
                </a:ext>
              </a:extLst>
            </p:cNvPr>
            <p:cNvPicPr>
              <a:picLocks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14" y="945"/>
              <a:ext cx="1282"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3">
              <a:extLst>
                <a:ext uri="{FF2B5EF4-FFF2-40B4-BE49-F238E27FC236}">
                  <a16:creationId xmlns:a16="http://schemas.microsoft.com/office/drawing/2014/main" xmlns="" id="{83A9C776-119D-E84E-945D-C38C0A8B852C}"/>
                </a:ext>
              </a:extLst>
            </p:cNvPr>
            <p:cNvPicPr>
              <a:picLocks noChangeAspect="1" noEditPoint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03" y="792"/>
              <a:ext cx="3248" cy="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2">
              <a:extLst>
                <a:ext uri="{FF2B5EF4-FFF2-40B4-BE49-F238E27FC236}">
                  <a16:creationId xmlns:a16="http://schemas.microsoft.com/office/drawing/2014/main" xmlns="" id="{2A83C4F1-E2A4-114C-8E58-6232B2D2A971}"/>
                </a:ext>
              </a:extLst>
            </p:cNvPr>
            <p:cNvPicPr>
              <a:picLocks noChangeAspect="1" noEditPoint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87" y="945"/>
              <a:ext cx="1280"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1">
              <a:extLst>
                <a:ext uri="{FF2B5EF4-FFF2-40B4-BE49-F238E27FC236}">
                  <a16:creationId xmlns:a16="http://schemas.microsoft.com/office/drawing/2014/main" xmlns="" id="{BE120279-9376-E546-83D2-48A2F927B306}"/>
                </a:ext>
              </a:extLst>
            </p:cNvPr>
            <p:cNvPicPr>
              <a:picLocks noChangeAspect="1" noEditPoint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73" y="792"/>
              <a:ext cx="3250" cy="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0">
              <a:extLst>
                <a:ext uri="{FF2B5EF4-FFF2-40B4-BE49-F238E27FC236}">
                  <a16:creationId xmlns:a16="http://schemas.microsoft.com/office/drawing/2014/main" xmlns="" id="{20B83A47-7AD2-B449-8F94-D93EA6129163}"/>
                </a:ext>
              </a:extLst>
            </p:cNvPr>
            <p:cNvPicPr>
              <a:picLocks noChangeAspect="1" noEditPoint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57" y="945"/>
              <a:ext cx="1282"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9">
              <a:extLst>
                <a:ext uri="{FF2B5EF4-FFF2-40B4-BE49-F238E27FC236}">
                  <a16:creationId xmlns:a16="http://schemas.microsoft.com/office/drawing/2014/main" xmlns="" id="{F0B3C3FB-103D-524C-B860-41FD57475741}"/>
                </a:ext>
              </a:extLst>
            </p:cNvPr>
            <p:cNvPicPr>
              <a:picLocks noChangeAspect="1" noEditPoint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04" y="3048"/>
              <a:ext cx="8844"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8">
              <a:extLst>
                <a:ext uri="{FF2B5EF4-FFF2-40B4-BE49-F238E27FC236}">
                  <a16:creationId xmlns:a16="http://schemas.microsoft.com/office/drawing/2014/main" xmlns="" id="{76B58181-B3D2-0840-B01D-F3463CF89330}"/>
                </a:ext>
              </a:extLst>
            </p:cNvPr>
            <p:cNvSpPr txBox="1">
              <a:spLocks noChangeAspect="1" noEditPoints="1" noChangeArrowheads="1" noChangeShapeType="1" noTextEdit="1"/>
            </p:cNvSpPr>
            <p:nvPr/>
          </p:nvSpPr>
          <p:spPr bwMode="auto">
            <a:xfrm>
              <a:off x="2078" y="2168"/>
              <a:ext cx="1969"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610"/>
                </a:lnSpc>
                <a:spcAft>
                  <a:spcPts val="0"/>
                </a:spcAft>
              </a:pPr>
              <a:r>
                <a:rPr lang="it-IT" sz="1700">
                  <a:solidFill>
                    <a:srgbClr val="FFFFFF"/>
                  </a:solidFill>
                  <a:effectLst/>
                  <a:latin typeface="Calibri" panose="020F0502020204030204" pitchFamily="34" charset="0"/>
                  <a:ea typeface="Calibri" panose="020F0502020204030204" pitchFamily="34" charset="0"/>
                </a:rPr>
                <a:t>Costituzione e</a:t>
              </a:r>
              <a:endParaRPr lang="it-IT" sz="1100">
                <a:effectLst/>
                <a:latin typeface="Calibri" panose="020F0502020204030204" pitchFamily="34" charset="0"/>
                <a:ea typeface="Calibri" panose="020F0502020204030204" pitchFamily="34" charset="0"/>
              </a:endParaRPr>
            </a:p>
            <a:p>
              <a:pPr marL="90805">
                <a:lnSpc>
                  <a:spcPts val="1930"/>
                </a:lnSpc>
                <a:spcAft>
                  <a:spcPts val="0"/>
                </a:spcAft>
              </a:pPr>
              <a:r>
                <a:rPr lang="it-IT" sz="1700">
                  <a:solidFill>
                    <a:srgbClr val="FFFFFF"/>
                  </a:solidFill>
                  <a:effectLst/>
                  <a:latin typeface="Calibri" panose="020F0502020204030204" pitchFamily="34" charset="0"/>
                  <a:ea typeface="Calibri" panose="020F0502020204030204" pitchFamily="34" charset="0"/>
                </a:rPr>
                <a:t>cittadinanza</a:t>
              </a:r>
              <a:endParaRPr lang="it-IT" sz="1100">
                <a:effectLst/>
                <a:latin typeface="Calibri" panose="020F0502020204030204" pitchFamily="34" charset="0"/>
                <a:ea typeface="Calibri" panose="020F0502020204030204" pitchFamily="34" charset="0"/>
              </a:endParaRPr>
            </a:p>
          </p:txBody>
        </p:sp>
        <p:sp>
          <p:nvSpPr>
            <p:cNvPr id="11" name="Text Box 47">
              <a:extLst>
                <a:ext uri="{FF2B5EF4-FFF2-40B4-BE49-F238E27FC236}">
                  <a16:creationId xmlns:a16="http://schemas.microsoft.com/office/drawing/2014/main" xmlns="" id="{A23F676A-F39E-C04C-A03E-9060F520C3C5}"/>
                </a:ext>
              </a:extLst>
            </p:cNvPr>
            <p:cNvSpPr txBox="1">
              <a:spLocks noChangeAspect="1" noEditPoints="1" noChangeArrowheads="1" noChangeShapeType="1" noTextEdit="1"/>
            </p:cNvSpPr>
            <p:nvPr/>
          </p:nvSpPr>
          <p:spPr bwMode="auto">
            <a:xfrm>
              <a:off x="5390" y="2355"/>
              <a:ext cx="1695"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690"/>
                </a:lnSpc>
                <a:spcAft>
                  <a:spcPts val="0"/>
                </a:spcAft>
              </a:pPr>
              <a:r>
                <a:rPr lang="it-IT" sz="1700" spc="-5">
                  <a:solidFill>
                    <a:srgbClr val="FFFFFF"/>
                  </a:solidFill>
                  <a:effectLst/>
                  <a:latin typeface="Calibri" panose="020F0502020204030204" pitchFamily="34" charset="0"/>
                  <a:ea typeface="Calibri" panose="020F0502020204030204" pitchFamily="34" charset="0"/>
                </a:rPr>
                <a:t>Sostenibilità</a:t>
              </a:r>
              <a:endParaRPr lang="it-IT" sz="1100">
                <a:effectLst/>
                <a:latin typeface="Calibri" panose="020F0502020204030204" pitchFamily="34" charset="0"/>
                <a:ea typeface="Calibri" panose="020F0502020204030204" pitchFamily="34" charset="0"/>
              </a:endParaRPr>
            </a:p>
          </p:txBody>
        </p:sp>
        <p:sp>
          <p:nvSpPr>
            <p:cNvPr id="12" name="Text Box 46">
              <a:extLst>
                <a:ext uri="{FF2B5EF4-FFF2-40B4-BE49-F238E27FC236}">
                  <a16:creationId xmlns:a16="http://schemas.microsoft.com/office/drawing/2014/main" xmlns="" id="{A951CD8E-3BE4-0149-A8D3-981A83238CFD}"/>
                </a:ext>
              </a:extLst>
            </p:cNvPr>
            <p:cNvSpPr txBox="1">
              <a:spLocks noChangeAspect="1" noEditPoints="1" noChangeArrowheads="1" noChangeShapeType="1" noTextEdit="1"/>
            </p:cNvSpPr>
            <p:nvPr/>
          </p:nvSpPr>
          <p:spPr bwMode="auto">
            <a:xfrm>
              <a:off x="8548" y="2168"/>
              <a:ext cx="172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8255" marR="19685" algn="ctr">
                <a:lnSpc>
                  <a:spcPts val="1610"/>
                </a:lnSpc>
                <a:spcAft>
                  <a:spcPts val="0"/>
                </a:spcAft>
              </a:pPr>
              <a:r>
                <a:rPr lang="it-IT" sz="1700">
                  <a:solidFill>
                    <a:srgbClr val="FFFFFF"/>
                  </a:solidFill>
                  <a:effectLst/>
                  <a:latin typeface="Calibri" panose="020F0502020204030204" pitchFamily="34" charset="0"/>
                  <a:ea typeface="Calibri" panose="020F0502020204030204" pitchFamily="34" charset="0"/>
                </a:rPr>
                <a:t>Cittadinanza</a:t>
              </a:r>
              <a:endParaRPr lang="it-IT" sz="1100">
                <a:effectLst/>
                <a:latin typeface="Calibri" panose="020F0502020204030204" pitchFamily="34" charset="0"/>
                <a:ea typeface="Calibri" panose="020F0502020204030204" pitchFamily="34" charset="0"/>
              </a:endParaRPr>
            </a:p>
            <a:p>
              <a:pPr marL="6985" marR="19685" algn="ctr">
                <a:lnSpc>
                  <a:spcPts val="1930"/>
                </a:lnSpc>
                <a:spcAft>
                  <a:spcPts val="0"/>
                </a:spcAft>
              </a:pPr>
              <a:r>
                <a:rPr lang="it-IT" sz="1700">
                  <a:solidFill>
                    <a:srgbClr val="FFFFFF"/>
                  </a:solidFill>
                  <a:effectLst/>
                  <a:latin typeface="Calibri" panose="020F0502020204030204" pitchFamily="34" charset="0"/>
                  <a:ea typeface="Calibri" panose="020F0502020204030204" pitchFamily="34" charset="0"/>
                </a:rPr>
                <a:t>digitale</a:t>
              </a:r>
              <a:endParaRPr lang="it-IT" sz="1100">
                <a:effectLst/>
                <a:latin typeface="Calibri" panose="020F0502020204030204" pitchFamily="34" charset="0"/>
                <a:ea typeface="Calibri" panose="020F0502020204030204" pitchFamily="34" charset="0"/>
              </a:endParaRPr>
            </a:p>
          </p:txBody>
        </p:sp>
      </p:grpSp>
      <p:grpSp>
        <p:nvGrpSpPr>
          <p:cNvPr id="13" name="Group 33">
            <a:extLst>
              <a:ext uri="{FF2B5EF4-FFF2-40B4-BE49-F238E27FC236}">
                <a16:creationId xmlns:a16="http://schemas.microsoft.com/office/drawing/2014/main" xmlns="" id="{E73E1EF7-A818-1B42-BC84-9984FB68EC61}"/>
              </a:ext>
            </a:extLst>
          </p:cNvPr>
          <p:cNvGrpSpPr>
            <a:grpSpLocks noChangeAspect="1"/>
          </p:cNvGrpSpPr>
          <p:nvPr/>
        </p:nvGrpSpPr>
        <p:grpSpPr bwMode="auto">
          <a:xfrm>
            <a:off x="754120" y="3625051"/>
            <a:ext cx="6172835" cy="1348731"/>
            <a:chOff x="1312" y="3242"/>
            <a:chExt cx="9721" cy="1959"/>
          </a:xfrm>
        </p:grpSpPr>
        <p:pic>
          <p:nvPicPr>
            <p:cNvPr id="14" name="Picture 44">
              <a:extLst>
                <a:ext uri="{FF2B5EF4-FFF2-40B4-BE49-F238E27FC236}">
                  <a16:creationId xmlns:a16="http://schemas.microsoft.com/office/drawing/2014/main" xmlns="" id="{FD4778E0-0D58-A247-BC11-C0514EE56B81}"/>
                </a:ext>
              </a:extLst>
            </p:cNvPr>
            <p:cNvPicPr>
              <a:picLocks noChangeAspect="1" noEditPoint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12" y="3242"/>
              <a:ext cx="1959"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a:extLst>
                <a:ext uri="{FF2B5EF4-FFF2-40B4-BE49-F238E27FC236}">
                  <a16:creationId xmlns:a16="http://schemas.microsoft.com/office/drawing/2014/main" xmlns="" id="{D4592C45-B395-EE4A-B59B-62BB081846EA}"/>
                </a:ext>
              </a:extLst>
            </p:cNvPr>
            <p:cNvPicPr>
              <a:picLocks noChangeAspect="1" noEditPoint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865" y="3242"/>
              <a:ext cx="1959"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2">
              <a:extLst>
                <a:ext uri="{FF2B5EF4-FFF2-40B4-BE49-F238E27FC236}">
                  <a16:creationId xmlns:a16="http://schemas.microsoft.com/office/drawing/2014/main" xmlns="" id="{FC345A8F-9D10-0443-93EB-56A2EDD5FFA0}"/>
                </a:ext>
              </a:extLst>
            </p:cNvPr>
            <p:cNvPicPr>
              <a:picLocks noChangeAspect="1" noEditPoint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418" y="3242"/>
              <a:ext cx="1959"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a:extLst>
                <a:ext uri="{FF2B5EF4-FFF2-40B4-BE49-F238E27FC236}">
                  <a16:creationId xmlns:a16="http://schemas.microsoft.com/office/drawing/2014/main" xmlns="" id="{F2BCA92B-84A6-734B-9C91-F0A2BC49DF43}"/>
                </a:ext>
              </a:extLst>
            </p:cNvPr>
            <p:cNvPicPr>
              <a:picLocks noChangeAspect="1" noEditPoint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968" y="3242"/>
              <a:ext cx="1959"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0">
              <a:extLst>
                <a:ext uri="{FF2B5EF4-FFF2-40B4-BE49-F238E27FC236}">
                  <a16:creationId xmlns:a16="http://schemas.microsoft.com/office/drawing/2014/main" xmlns="" id="{B346CE60-120C-864D-9A80-CB5606B33A90}"/>
                </a:ext>
              </a:extLst>
            </p:cNvPr>
            <p:cNvPicPr>
              <a:picLocks noChangeAspect="1" noEditPoints="1" noChangeArrowheads="1" noChangeShapeType="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521" y="3242"/>
              <a:ext cx="1959"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9">
              <a:extLst>
                <a:ext uri="{FF2B5EF4-FFF2-40B4-BE49-F238E27FC236}">
                  <a16:creationId xmlns:a16="http://schemas.microsoft.com/office/drawing/2014/main" xmlns="" id="{1375A56C-FDE7-4449-BD85-785FB82CD86E}"/>
                </a:ext>
              </a:extLst>
            </p:cNvPr>
            <p:cNvPicPr>
              <a:picLocks noChangeAspect="1" noEditPoints="1" noChangeArrowheads="1" noChangeShapeType="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9074" y="3242"/>
              <a:ext cx="1959"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8">
              <a:extLst>
                <a:ext uri="{FF2B5EF4-FFF2-40B4-BE49-F238E27FC236}">
                  <a16:creationId xmlns:a16="http://schemas.microsoft.com/office/drawing/2014/main" xmlns="" id="{8D3E08BF-0787-B247-BC82-E82F9725ACDB}"/>
                </a:ext>
              </a:extLst>
            </p:cNvPr>
            <p:cNvSpPr txBox="1">
              <a:spLocks noChangeAspect="1" noEditPoints="1" noChangeArrowheads="1" noChangeShapeType="1" noTextEdit="1"/>
            </p:cNvSpPr>
            <p:nvPr/>
          </p:nvSpPr>
          <p:spPr bwMode="auto">
            <a:xfrm>
              <a:off x="1847" y="3785"/>
              <a:ext cx="905"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23520" marR="232410" algn="ctr">
                <a:lnSpc>
                  <a:spcPts val="945"/>
                </a:lnSpc>
                <a:spcAft>
                  <a:spcPts val="0"/>
                </a:spcAft>
              </a:pPr>
              <a:r>
                <a:rPr lang="it-IT" sz="900" b="1">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p>
              <a:pPr marR="11430" indent="3810" algn="ctr">
                <a:lnSpc>
                  <a:spcPct val="93000"/>
                </a:lnSpc>
                <a:spcBef>
                  <a:spcPts val="380"/>
                </a:spcBef>
                <a:spcAft>
                  <a:spcPts val="0"/>
                </a:spcAft>
              </a:pPr>
              <a:r>
                <a:rPr lang="it-IT" sz="900" b="1">
                  <a:effectLst/>
                  <a:latin typeface="Calibri" panose="020F0502020204030204" pitchFamily="34" charset="0"/>
                  <a:ea typeface="Calibri" panose="020F0502020204030204" pitchFamily="34" charset="0"/>
                </a:rPr>
                <a:t>Persona, ambiente </a:t>
              </a:r>
              <a:r>
                <a:rPr lang="it-IT" sz="900" b="1" spc="-65">
                  <a:effectLst/>
                  <a:latin typeface="Calibri" panose="020F0502020204030204" pitchFamily="34" charset="0"/>
                  <a:ea typeface="Calibri" panose="020F0502020204030204" pitchFamily="34" charset="0"/>
                </a:rPr>
                <a:t>e </a:t>
              </a:r>
              <a:r>
                <a:rPr lang="it-IT" sz="900" b="1">
                  <a:effectLst/>
                  <a:latin typeface="Calibri" panose="020F0502020204030204" pitchFamily="34" charset="0"/>
                  <a:ea typeface="Calibri" panose="020F0502020204030204" pitchFamily="34" charset="0"/>
                </a:rPr>
                <a:t>territorio</a:t>
              </a:r>
              <a:endParaRPr lang="it-IT" sz="1100">
                <a:effectLst/>
                <a:latin typeface="Calibri" panose="020F0502020204030204" pitchFamily="34" charset="0"/>
                <a:ea typeface="Calibri" panose="020F0502020204030204" pitchFamily="34" charset="0"/>
              </a:endParaRPr>
            </a:p>
          </p:txBody>
        </p:sp>
        <p:sp>
          <p:nvSpPr>
            <p:cNvPr id="21" name="Text Box 37">
              <a:extLst>
                <a:ext uri="{FF2B5EF4-FFF2-40B4-BE49-F238E27FC236}">
                  <a16:creationId xmlns:a16="http://schemas.microsoft.com/office/drawing/2014/main" xmlns="" id="{62EC4C10-95A9-1A47-A0A4-AB00B720F889}"/>
                </a:ext>
              </a:extLst>
            </p:cNvPr>
            <p:cNvSpPr txBox="1">
              <a:spLocks noChangeAspect="1" noEditPoints="1" noChangeArrowheads="1" noChangeShapeType="1" noTextEdit="1"/>
            </p:cNvSpPr>
            <p:nvPr/>
          </p:nvSpPr>
          <p:spPr bwMode="auto">
            <a:xfrm>
              <a:off x="3266" y="3889"/>
              <a:ext cx="2729"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20040">
                <a:lnSpc>
                  <a:spcPts val="945"/>
                </a:lnSpc>
                <a:spcAft>
                  <a:spcPts val="0"/>
                </a:spcAft>
                <a:tabLst>
                  <a:tab pos="1305560" algn="l"/>
                </a:tabLst>
              </a:pPr>
              <a:r>
                <a:rPr lang="it-IT" sz="900" b="1" dirty="0">
                  <a:effectLst/>
                  <a:latin typeface="Calibri" panose="020F0502020204030204" pitchFamily="34" charset="0"/>
                  <a:ea typeface="Calibri" panose="020F0502020204030204" pitchFamily="34" charset="0"/>
                </a:rPr>
                <a:t>2.	3.</a:t>
              </a:r>
              <a:endParaRPr lang="it-IT" sz="1100" dirty="0">
                <a:effectLst/>
                <a:latin typeface="Calibri" panose="020F0502020204030204" pitchFamily="34" charset="0"/>
                <a:ea typeface="Calibri" panose="020F0502020204030204" pitchFamily="34" charset="0"/>
              </a:endParaRPr>
            </a:p>
            <a:p>
              <a:pPr marL="106680" marR="11430" indent="-107315">
                <a:lnSpc>
                  <a:spcPct val="95000"/>
                </a:lnSpc>
                <a:spcBef>
                  <a:spcPts val="370"/>
                </a:spcBef>
                <a:spcAft>
                  <a:spcPts val="0"/>
                </a:spcAft>
                <a:tabLst>
                  <a:tab pos="984250" algn="l"/>
                </a:tabLst>
              </a:pPr>
              <a:r>
                <a:rPr lang="it-IT" sz="900" b="1" dirty="0">
                  <a:effectLst/>
                  <a:latin typeface="Calibri" panose="020F0502020204030204" pitchFamily="34" charset="0"/>
                  <a:ea typeface="Calibri" panose="020F0502020204030204" pitchFamily="34" charset="0"/>
                </a:rPr>
                <a:t>Interazione</a:t>
              </a:r>
              <a:r>
                <a:rPr lang="it-IT" sz="900" b="1" spc="-25" dirty="0">
                  <a:effectLst/>
                  <a:latin typeface="Calibri" panose="020F0502020204030204" pitchFamily="34" charset="0"/>
                  <a:ea typeface="Calibri" panose="020F0502020204030204" pitchFamily="34" charset="0"/>
                </a:rPr>
                <a:t> </a:t>
              </a:r>
              <a:r>
                <a:rPr lang="it-IT" sz="900" b="1" dirty="0">
                  <a:effectLst/>
                  <a:latin typeface="Calibri" panose="020F0502020204030204" pitchFamily="34" charset="0"/>
                  <a:ea typeface="Calibri" panose="020F0502020204030204" pitchFamily="34" charset="0"/>
                </a:rPr>
                <a:t>tra	Cittadinanza e le</a:t>
              </a:r>
              <a:r>
                <a:rPr lang="it-IT" sz="900" b="1" spc="-15" dirty="0">
                  <a:effectLst/>
                  <a:latin typeface="Calibri" panose="020F0502020204030204" pitchFamily="34" charset="0"/>
                  <a:ea typeface="Calibri" panose="020F0502020204030204" pitchFamily="34" charset="0"/>
                </a:rPr>
                <a:t> </a:t>
              </a:r>
              <a:r>
                <a:rPr lang="it-IT" sz="900" b="1" dirty="0">
                  <a:effectLst/>
                  <a:latin typeface="Calibri" panose="020F0502020204030204" pitchFamily="34" charset="0"/>
                  <a:ea typeface="Calibri" panose="020F0502020204030204" pitchFamily="34" charset="0"/>
                </a:rPr>
                <a:t>persone	partecipazione</a:t>
              </a:r>
              <a:endParaRPr lang="it-IT" sz="1100" dirty="0">
                <a:effectLst/>
                <a:latin typeface="Calibri" panose="020F0502020204030204" pitchFamily="34" charset="0"/>
                <a:ea typeface="Calibri" panose="020F0502020204030204" pitchFamily="34" charset="0"/>
              </a:endParaRPr>
            </a:p>
          </p:txBody>
        </p:sp>
        <p:sp>
          <p:nvSpPr>
            <p:cNvPr id="22" name="Text Box 36">
              <a:extLst>
                <a:ext uri="{FF2B5EF4-FFF2-40B4-BE49-F238E27FC236}">
                  <a16:creationId xmlns:a16="http://schemas.microsoft.com/office/drawing/2014/main" xmlns="" id="{AA144D27-B787-4E40-82F1-6E6A339AAB53}"/>
                </a:ext>
              </a:extLst>
            </p:cNvPr>
            <p:cNvSpPr txBox="1">
              <a:spLocks noChangeAspect="1" noEditPoints="1" noChangeArrowheads="1" noChangeShapeType="1" noTextEdit="1"/>
            </p:cNvSpPr>
            <p:nvPr/>
          </p:nvSpPr>
          <p:spPr bwMode="auto">
            <a:xfrm>
              <a:off x="6386" y="3889"/>
              <a:ext cx="1139"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0160" algn="ctr">
                <a:lnSpc>
                  <a:spcPts val="945"/>
                </a:lnSpc>
                <a:spcAft>
                  <a:spcPts val="0"/>
                </a:spcAft>
              </a:pPr>
              <a:r>
                <a:rPr lang="it-IT" sz="900" b="1">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p>
              <a:pPr marR="11430" algn="ctr">
                <a:lnSpc>
                  <a:spcPct val="95000"/>
                </a:lnSpc>
                <a:spcBef>
                  <a:spcPts val="370"/>
                </a:spcBef>
                <a:spcAft>
                  <a:spcPts val="0"/>
                </a:spcAft>
              </a:pPr>
              <a:r>
                <a:rPr lang="it-IT" sz="900" b="1">
                  <a:effectLst/>
                  <a:latin typeface="Calibri" panose="020F0502020204030204" pitchFamily="34" charset="0"/>
                  <a:ea typeface="Calibri" panose="020F0502020204030204" pitchFamily="34" charset="0"/>
                </a:rPr>
                <a:t>Diritti sociali </a:t>
              </a:r>
              <a:r>
                <a:rPr lang="it-IT" sz="900" b="1" spc="-55">
                  <a:effectLst/>
                  <a:latin typeface="Calibri" panose="020F0502020204030204" pitchFamily="34" charset="0"/>
                  <a:ea typeface="Calibri" panose="020F0502020204030204" pitchFamily="34" charset="0"/>
                </a:rPr>
                <a:t>e </a:t>
              </a:r>
              <a:r>
                <a:rPr lang="it-IT" sz="900" b="1">
                  <a:effectLst/>
                  <a:latin typeface="Calibri" panose="020F0502020204030204" pitchFamily="34" charset="0"/>
                  <a:ea typeface="Calibri" panose="020F0502020204030204" pitchFamily="34" charset="0"/>
                </a:rPr>
                <a:t>benessere</a:t>
              </a:r>
              <a:endParaRPr lang="it-IT" sz="1100">
                <a:effectLst/>
                <a:latin typeface="Calibri" panose="020F0502020204030204" pitchFamily="34" charset="0"/>
                <a:ea typeface="Calibri" panose="020F0502020204030204" pitchFamily="34" charset="0"/>
              </a:endParaRPr>
            </a:p>
          </p:txBody>
        </p:sp>
        <p:sp>
          <p:nvSpPr>
            <p:cNvPr id="23" name="Text Box 35">
              <a:extLst>
                <a:ext uri="{FF2B5EF4-FFF2-40B4-BE49-F238E27FC236}">
                  <a16:creationId xmlns:a16="http://schemas.microsoft.com/office/drawing/2014/main" xmlns="" id="{E75EA24E-F66F-BB4E-AB41-EC11E5DF1134}"/>
                </a:ext>
              </a:extLst>
            </p:cNvPr>
            <p:cNvSpPr txBox="1">
              <a:spLocks noChangeAspect="1" noEditPoints="1" noChangeArrowheads="1" noChangeShapeType="1" noTextEdit="1"/>
            </p:cNvSpPr>
            <p:nvPr/>
          </p:nvSpPr>
          <p:spPr bwMode="auto">
            <a:xfrm>
              <a:off x="7934" y="3785"/>
              <a:ext cx="1149"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lnSpc>
                  <a:spcPts val="945"/>
                </a:lnSpc>
                <a:spcAft>
                  <a:spcPts val="0"/>
                </a:spcAft>
              </a:pPr>
              <a:r>
                <a:rPr lang="it-IT" sz="900" b="1">
                  <a:effectLst/>
                  <a:latin typeface="Calibri" panose="020F0502020204030204" pitchFamily="34" charset="0"/>
                  <a:ea typeface="Calibri" panose="020F0502020204030204" pitchFamily="34" charset="0"/>
                </a:rPr>
                <a:t>5.</a:t>
              </a:r>
              <a:endParaRPr lang="it-IT" sz="1100">
                <a:effectLst/>
                <a:latin typeface="Calibri" panose="020F0502020204030204" pitchFamily="34" charset="0"/>
                <a:ea typeface="Calibri" panose="020F0502020204030204" pitchFamily="34" charset="0"/>
              </a:endParaRPr>
            </a:p>
            <a:p>
              <a:pPr marR="11430" algn="ctr">
                <a:lnSpc>
                  <a:spcPct val="93000"/>
                </a:lnSpc>
                <a:spcBef>
                  <a:spcPts val="380"/>
                </a:spcBef>
                <a:spcAft>
                  <a:spcPts val="0"/>
                </a:spcAft>
              </a:pPr>
              <a:r>
                <a:rPr lang="it-IT" sz="900" b="1">
                  <a:effectLst/>
                  <a:latin typeface="Calibri" panose="020F0502020204030204" pitchFamily="34" charset="0"/>
                  <a:ea typeface="Calibri" panose="020F0502020204030204" pitchFamily="34" charset="0"/>
                </a:rPr>
                <a:t>Transizione </a:t>
              </a:r>
              <a:r>
                <a:rPr lang="it-IT" sz="900" b="1" spc="-30">
                  <a:effectLst/>
                  <a:latin typeface="Calibri" panose="020F0502020204030204" pitchFamily="34" charset="0"/>
                  <a:ea typeface="Calibri" panose="020F0502020204030204" pitchFamily="34" charset="0"/>
                </a:rPr>
                <a:t>ad </a:t>
              </a:r>
              <a:r>
                <a:rPr lang="it-IT" sz="900" b="1">
                  <a:effectLst/>
                  <a:latin typeface="Calibri" panose="020F0502020204030204" pitchFamily="34" charset="0"/>
                  <a:ea typeface="Calibri" panose="020F0502020204030204" pitchFamily="34" charset="0"/>
                </a:rPr>
                <a:t>una economia sostenibile</a:t>
              </a:r>
              <a:endParaRPr lang="it-IT" sz="1100">
                <a:effectLst/>
                <a:latin typeface="Calibri" panose="020F0502020204030204" pitchFamily="34" charset="0"/>
                <a:ea typeface="Calibri" panose="020F0502020204030204" pitchFamily="34" charset="0"/>
              </a:endParaRPr>
            </a:p>
          </p:txBody>
        </p:sp>
        <p:sp>
          <p:nvSpPr>
            <p:cNvPr id="24" name="Text Box 34">
              <a:extLst>
                <a:ext uri="{FF2B5EF4-FFF2-40B4-BE49-F238E27FC236}">
                  <a16:creationId xmlns:a16="http://schemas.microsoft.com/office/drawing/2014/main" xmlns="" id="{F4A2E507-CC6B-D74A-A91B-514BE1DFD164}"/>
                </a:ext>
              </a:extLst>
            </p:cNvPr>
            <p:cNvSpPr txBox="1">
              <a:spLocks noChangeAspect="1" noEditPoints="1" noChangeArrowheads="1" noChangeShapeType="1" noTextEdit="1"/>
            </p:cNvSpPr>
            <p:nvPr/>
          </p:nvSpPr>
          <p:spPr bwMode="auto">
            <a:xfrm>
              <a:off x="9638" y="3889"/>
              <a:ext cx="84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0795" algn="ctr">
                <a:lnSpc>
                  <a:spcPts val="945"/>
                </a:lnSpc>
                <a:spcAft>
                  <a:spcPts val="0"/>
                </a:spcAft>
              </a:pPr>
              <a:r>
                <a:rPr lang="it-IT" sz="900" b="1">
                  <a:effectLst/>
                  <a:latin typeface="Calibri" panose="020F0502020204030204" pitchFamily="34" charset="0"/>
                  <a:ea typeface="Calibri" panose="020F0502020204030204" pitchFamily="34" charset="0"/>
                </a:rPr>
                <a:t>6.</a:t>
              </a:r>
              <a:endParaRPr lang="it-IT" sz="1100">
                <a:effectLst/>
                <a:latin typeface="Calibri" panose="020F0502020204030204" pitchFamily="34" charset="0"/>
                <a:ea typeface="Calibri" panose="020F0502020204030204" pitchFamily="34" charset="0"/>
              </a:endParaRPr>
            </a:p>
            <a:p>
              <a:pPr marR="11430" algn="ctr">
                <a:lnSpc>
                  <a:spcPct val="95000"/>
                </a:lnSpc>
                <a:spcBef>
                  <a:spcPts val="370"/>
                </a:spcBef>
                <a:spcAft>
                  <a:spcPts val="0"/>
                </a:spcAft>
              </a:pPr>
              <a:r>
                <a:rPr lang="it-IT" sz="900" b="1">
                  <a:effectLst/>
                  <a:latin typeface="Calibri" panose="020F0502020204030204" pitchFamily="34" charset="0"/>
                  <a:ea typeface="Calibri" panose="020F0502020204030204" pitchFamily="34" charset="0"/>
                </a:rPr>
                <a:t>Il</a:t>
              </a:r>
              <a:r>
                <a:rPr lang="it-IT" sz="900" b="1" spc="-90">
                  <a:effectLst/>
                  <a:latin typeface="Calibri" panose="020F0502020204030204" pitchFamily="34" charset="0"/>
                  <a:ea typeface="Calibri" panose="020F0502020204030204" pitchFamily="34" charset="0"/>
                </a:rPr>
                <a:t> </a:t>
              </a:r>
              <a:r>
                <a:rPr lang="it-IT" sz="900" b="1">
                  <a:effectLst/>
                  <a:latin typeface="Calibri" panose="020F0502020204030204" pitchFamily="34" charset="0"/>
                  <a:ea typeface="Calibri" panose="020F0502020204030204" pitchFamily="34" charset="0"/>
                </a:rPr>
                <a:t>contesto globale</a:t>
              </a:r>
              <a:endParaRPr lang="it-IT" sz="1100">
                <a:effectLst/>
                <a:latin typeface="Calibri" panose="020F0502020204030204" pitchFamily="34" charset="0"/>
                <a:ea typeface="Calibri" panose="020F0502020204030204" pitchFamily="34" charset="0"/>
              </a:endParaRPr>
            </a:p>
          </p:txBody>
        </p:sp>
      </p:grpSp>
      <p:grpSp>
        <p:nvGrpSpPr>
          <p:cNvPr id="34" name="Group 10">
            <a:extLst>
              <a:ext uri="{FF2B5EF4-FFF2-40B4-BE49-F238E27FC236}">
                <a16:creationId xmlns:a16="http://schemas.microsoft.com/office/drawing/2014/main" xmlns="" id="{BF611E0B-4798-3E43-9D19-2658F2F04DCC}"/>
              </a:ext>
            </a:extLst>
          </p:cNvPr>
          <p:cNvGrpSpPr>
            <a:grpSpLocks noChangeAspect="1"/>
          </p:cNvGrpSpPr>
          <p:nvPr/>
        </p:nvGrpSpPr>
        <p:grpSpPr bwMode="auto">
          <a:xfrm>
            <a:off x="7342481" y="3642032"/>
            <a:ext cx="3427730" cy="2743200"/>
            <a:chOff x="3326" y="397"/>
            <a:chExt cx="5398" cy="4320"/>
          </a:xfrm>
        </p:grpSpPr>
        <p:pic>
          <p:nvPicPr>
            <p:cNvPr id="35" name="Picture 12">
              <a:extLst>
                <a:ext uri="{FF2B5EF4-FFF2-40B4-BE49-F238E27FC236}">
                  <a16:creationId xmlns:a16="http://schemas.microsoft.com/office/drawing/2014/main" xmlns="" id="{46E785A2-13D8-2C43-90F2-DD28E6386497}"/>
                </a:ext>
              </a:extLst>
            </p:cNvPr>
            <p:cNvPicPr>
              <a:picLocks noChangeAspect="1" noEditPoints="1" noChangeArrowheads="1" noChangeShapeType="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3331" y="401"/>
              <a:ext cx="5391"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11">
              <a:extLst>
                <a:ext uri="{FF2B5EF4-FFF2-40B4-BE49-F238E27FC236}">
                  <a16:creationId xmlns:a16="http://schemas.microsoft.com/office/drawing/2014/main" xmlns="" id="{F37BBB12-19F0-244E-A8E4-502203B427B4}"/>
                </a:ext>
              </a:extLst>
            </p:cNvPr>
            <p:cNvSpPr>
              <a:spLocks noChangeAspect="1" noEditPoints="1" noChangeArrowheads="1" noChangeShapeType="1" noTextEdit="1"/>
            </p:cNvSpPr>
            <p:nvPr/>
          </p:nvSpPr>
          <p:spPr bwMode="auto">
            <a:xfrm>
              <a:off x="3326" y="397"/>
              <a:ext cx="5398" cy="4320"/>
            </a:xfrm>
            <a:custGeom>
              <a:avLst/>
              <a:gdLst>
                <a:gd name="T0" fmla="+- 0 3326 3326"/>
                <a:gd name="T1" fmla="*/ T0 w 5398"/>
                <a:gd name="T2" fmla="+- 0 1457 397"/>
                <a:gd name="T3" fmla="*/ 1457 h 4320"/>
                <a:gd name="T4" fmla="+- 0 3497 3326"/>
                <a:gd name="T5" fmla="*/ T4 w 5398"/>
                <a:gd name="T6" fmla="+- 0 1097 397"/>
                <a:gd name="T7" fmla="*/ 1097 h 4320"/>
                <a:gd name="T8" fmla="+- 0 3953 3326"/>
                <a:gd name="T9" fmla="*/ T8 w 5398"/>
                <a:gd name="T10" fmla="+- 0 777 397"/>
                <a:gd name="T11" fmla="*/ 777 h 4320"/>
                <a:gd name="T12" fmla="+- 0 4642 3326"/>
                <a:gd name="T13" fmla="*/ T12 w 5398"/>
                <a:gd name="T14" fmla="+- 0 537 397"/>
                <a:gd name="T15" fmla="*/ 537 h 4320"/>
                <a:gd name="T16" fmla="+- 0 4877 3326"/>
                <a:gd name="T17" fmla="*/ T16 w 5398"/>
                <a:gd name="T18" fmla="+- 0 517 397"/>
                <a:gd name="T19" fmla="*/ 517 h 4320"/>
                <a:gd name="T20" fmla="+- 0 3962 3326"/>
                <a:gd name="T21" fmla="*/ T20 w 5398"/>
                <a:gd name="T22" fmla="+- 0 797 397"/>
                <a:gd name="T23" fmla="*/ 797 h 4320"/>
                <a:gd name="T24" fmla="+- 0 3511 3326"/>
                <a:gd name="T25" fmla="*/ T24 w 5398"/>
                <a:gd name="T26" fmla="+- 0 1097 397"/>
                <a:gd name="T27" fmla="*/ 1097 h 4320"/>
                <a:gd name="T28" fmla="+- 0 3346 3326"/>
                <a:gd name="T29" fmla="*/ T28 w 5398"/>
                <a:gd name="T30" fmla="+- 0 1457 397"/>
                <a:gd name="T31" fmla="*/ 1457 h 4320"/>
                <a:gd name="T32" fmla="+- 0 6329 3326"/>
                <a:gd name="T33" fmla="*/ T32 w 5398"/>
                <a:gd name="T34" fmla="+- 0 417 397"/>
                <a:gd name="T35" fmla="*/ 417 h 4320"/>
                <a:gd name="T36" fmla="+- 0 6542 3326"/>
                <a:gd name="T37" fmla="*/ T36 w 5398"/>
                <a:gd name="T38" fmla="+- 0 4597 397"/>
                <a:gd name="T39" fmla="*/ 4597 h 4320"/>
                <a:gd name="T40" fmla="+- 0 6677 3326"/>
                <a:gd name="T41" fmla="*/ T40 w 5398"/>
                <a:gd name="T42" fmla="+- 0 4477 397"/>
                <a:gd name="T43" fmla="*/ 4477 h 4320"/>
                <a:gd name="T44" fmla="+- 0 8681 3326"/>
                <a:gd name="T45" fmla="*/ T44 w 5398"/>
                <a:gd name="T46" fmla="+- 0 1317 397"/>
                <a:gd name="T47" fmla="*/ 1317 h 4320"/>
                <a:gd name="T48" fmla="+- 0 8393 3326"/>
                <a:gd name="T49" fmla="*/ T48 w 5398"/>
                <a:gd name="T50" fmla="+- 0 977 397"/>
                <a:gd name="T51" fmla="*/ 977 h 4320"/>
                <a:gd name="T52" fmla="+- 0 7838 3326"/>
                <a:gd name="T53" fmla="*/ T52 w 5398"/>
                <a:gd name="T54" fmla="+- 0 697 397"/>
                <a:gd name="T55" fmla="*/ 697 h 4320"/>
                <a:gd name="T56" fmla="+- 0 6588 3326"/>
                <a:gd name="T57" fmla="*/ T56 w 5398"/>
                <a:gd name="T58" fmla="+- 0 437 397"/>
                <a:gd name="T59" fmla="*/ 437 h 4320"/>
                <a:gd name="T60" fmla="+- 0 7846 3326"/>
                <a:gd name="T61" fmla="*/ T60 w 5398"/>
                <a:gd name="T62" fmla="+- 0 677 397"/>
                <a:gd name="T63" fmla="*/ 677 h 4320"/>
                <a:gd name="T64" fmla="+- 0 8405 3326"/>
                <a:gd name="T65" fmla="*/ T64 w 5398"/>
                <a:gd name="T66" fmla="+- 0 957 397"/>
                <a:gd name="T67" fmla="*/ 957 h 4320"/>
                <a:gd name="T68" fmla="+- 0 8698 3326"/>
                <a:gd name="T69" fmla="*/ T68 w 5398"/>
                <a:gd name="T70" fmla="+- 0 1317 397"/>
                <a:gd name="T71" fmla="*/ 1317 h 4320"/>
                <a:gd name="T72" fmla="+- 0 6698 3326"/>
                <a:gd name="T73" fmla="*/ T72 w 5398"/>
                <a:gd name="T74" fmla="+- 0 4477 397"/>
                <a:gd name="T75" fmla="*/ 4477 h 4320"/>
                <a:gd name="T76" fmla="+- 0 6550 3326"/>
                <a:gd name="T77" fmla="*/ T76 w 5398"/>
                <a:gd name="T78" fmla="+- 0 4617 397"/>
                <a:gd name="T79" fmla="*/ 4617 h 4320"/>
                <a:gd name="T80" fmla="+- 0 4447 3326"/>
                <a:gd name="T81" fmla="*/ T80 w 5398"/>
                <a:gd name="T82" fmla="+- 0 2137 397"/>
                <a:gd name="T83" fmla="*/ 2137 h 4320"/>
                <a:gd name="T84" fmla="+- 0 3845 3326"/>
                <a:gd name="T85" fmla="*/ T84 w 5398"/>
                <a:gd name="T86" fmla="+- 0 1897 397"/>
                <a:gd name="T87" fmla="*/ 1897 h 4320"/>
                <a:gd name="T88" fmla="+- 0 3571 3326"/>
                <a:gd name="T89" fmla="*/ T88 w 5398"/>
                <a:gd name="T90" fmla="+- 0 1597 397"/>
                <a:gd name="T91" fmla="*/ 1597 h 4320"/>
                <a:gd name="T92" fmla="+- 0 3593 3326"/>
                <a:gd name="T93" fmla="*/ T92 w 5398"/>
                <a:gd name="T94" fmla="+- 0 1297 397"/>
                <a:gd name="T95" fmla="*/ 1297 h 4320"/>
                <a:gd name="T96" fmla="+- 0 3905 3326"/>
                <a:gd name="T97" fmla="*/ T96 w 5398"/>
                <a:gd name="T98" fmla="+- 0 1017 397"/>
                <a:gd name="T99" fmla="*/ 1017 h 4320"/>
                <a:gd name="T100" fmla="+- 0 4543 3326"/>
                <a:gd name="T101" fmla="*/ T100 w 5398"/>
                <a:gd name="T102" fmla="+- 0 777 397"/>
                <a:gd name="T103" fmla="*/ 777 h 4320"/>
                <a:gd name="T104" fmla="+- 0 5772 3326"/>
                <a:gd name="T105" fmla="*/ T104 w 5398"/>
                <a:gd name="T106" fmla="+- 0 597 397"/>
                <a:gd name="T107" fmla="*/ 597 h 4320"/>
                <a:gd name="T108" fmla="+- 0 5174 3326"/>
                <a:gd name="T109" fmla="*/ T108 w 5398"/>
                <a:gd name="T110" fmla="+- 0 677 397"/>
                <a:gd name="T111" fmla="*/ 677 h 4320"/>
                <a:gd name="T112" fmla="+- 0 4198 3326"/>
                <a:gd name="T113" fmla="*/ T112 w 5398"/>
                <a:gd name="T114" fmla="+- 0 897 397"/>
                <a:gd name="T115" fmla="*/ 897 h 4320"/>
                <a:gd name="T116" fmla="+- 0 3751 3326"/>
                <a:gd name="T117" fmla="*/ T116 w 5398"/>
                <a:gd name="T118" fmla="+- 0 1137 397"/>
                <a:gd name="T119" fmla="*/ 1137 h 4320"/>
                <a:gd name="T120" fmla="+- 0 3564 3326"/>
                <a:gd name="T121" fmla="*/ T120 w 5398"/>
                <a:gd name="T122" fmla="+- 0 1437 397"/>
                <a:gd name="T123" fmla="*/ 1437 h 4320"/>
                <a:gd name="T124" fmla="+- 0 3670 3326"/>
                <a:gd name="T125" fmla="*/ T124 w 5398"/>
                <a:gd name="T126" fmla="+- 0 1717 397"/>
                <a:gd name="T127" fmla="*/ 1717 h 4320"/>
                <a:gd name="T128" fmla="+- 0 4046 3326"/>
                <a:gd name="T129" fmla="*/ T128 w 5398"/>
                <a:gd name="T130" fmla="+- 0 1977 397"/>
                <a:gd name="T131" fmla="*/ 1977 h 4320"/>
                <a:gd name="T132" fmla="+- 0 4848 3326"/>
                <a:gd name="T133" fmla="*/ T132 w 5398"/>
                <a:gd name="T134" fmla="+- 0 2217 397"/>
                <a:gd name="T135" fmla="*/ 2217 h 4320"/>
                <a:gd name="T136" fmla="+- 0 6643 3326"/>
                <a:gd name="T137" fmla="*/ T136 w 5398"/>
                <a:gd name="T138" fmla="+- 0 657 397"/>
                <a:gd name="T139" fmla="*/ 657 h 4320"/>
                <a:gd name="T140" fmla="+- 0 6876 3326"/>
                <a:gd name="T141" fmla="*/ T140 w 5398"/>
                <a:gd name="T142" fmla="+- 0 2297 397"/>
                <a:gd name="T143" fmla="*/ 2297 h 4320"/>
                <a:gd name="T144" fmla="+- 0 7687 3326"/>
                <a:gd name="T145" fmla="*/ T144 w 5398"/>
                <a:gd name="T146" fmla="+- 0 2097 397"/>
                <a:gd name="T147" fmla="*/ 2097 h 4320"/>
                <a:gd name="T148" fmla="+- 0 8196 3326"/>
                <a:gd name="T149" fmla="*/ T148 w 5398"/>
                <a:gd name="T150" fmla="+- 0 1877 397"/>
                <a:gd name="T151" fmla="*/ 1877 h 4320"/>
                <a:gd name="T152" fmla="+- 0 8462 3326"/>
                <a:gd name="T153" fmla="*/ T152 w 5398"/>
                <a:gd name="T154" fmla="+- 0 1597 397"/>
                <a:gd name="T155" fmla="*/ 1597 h 4320"/>
                <a:gd name="T156" fmla="+- 0 8441 3326"/>
                <a:gd name="T157" fmla="*/ T156 w 5398"/>
                <a:gd name="T158" fmla="+- 0 1297 397"/>
                <a:gd name="T159" fmla="*/ 1297 h 4320"/>
                <a:gd name="T160" fmla="+- 0 8136 3326"/>
                <a:gd name="T161" fmla="*/ T160 w 5398"/>
                <a:gd name="T162" fmla="+- 0 1037 397"/>
                <a:gd name="T163" fmla="*/ 1037 h 4320"/>
                <a:gd name="T164" fmla="+- 0 7406 3326"/>
                <a:gd name="T165" fmla="*/ T164 w 5398"/>
                <a:gd name="T166" fmla="+- 0 777 397"/>
                <a:gd name="T167" fmla="*/ 777 h 4320"/>
                <a:gd name="T168" fmla="+- 0 7778 3326"/>
                <a:gd name="T169" fmla="*/ T168 w 5398"/>
                <a:gd name="T170" fmla="+- 0 857 397"/>
                <a:gd name="T171" fmla="*/ 857 h 4320"/>
                <a:gd name="T172" fmla="+- 0 8261 3326"/>
                <a:gd name="T173" fmla="*/ T172 w 5398"/>
                <a:gd name="T174" fmla="+- 0 1097 397"/>
                <a:gd name="T175" fmla="*/ 1097 h 4320"/>
                <a:gd name="T176" fmla="+- 0 8496 3326"/>
                <a:gd name="T177" fmla="*/ T176 w 5398"/>
                <a:gd name="T178" fmla="+- 0 1377 397"/>
                <a:gd name="T179" fmla="*/ 1377 h 4320"/>
                <a:gd name="T180" fmla="+- 0 8429 3326"/>
                <a:gd name="T181" fmla="*/ T180 w 5398"/>
                <a:gd name="T182" fmla="+- 0 1697 397"/>
                <a:gd name="T183" fmla="*/ 1697 h 4320"/>
                <a:gd name="T184" fmla="+- 0 8081 3326"/>
                <a:gd name="T185" fmla="*/ T184 w 5398"/>
                <a:gd name="T186" fmla="+- 0 1957 397"/>
                <a:gd name="T187" fmla="*/ 1957 h 4320"/>
                <a:gd name="T188" fmla="+- 0 7507 3326"/>
                <a:gd name="T189" fmla="*/ T188 w 5398"/>
                <a:gd name="T190" fmla="+- 0 2177 397"/>
                <a:gd name="T191" fmla="*/ 2177 h 4320"/>
                <a:gd name="T192" fmla="+- 0 5772 3326"/>
                <a:gd name="T193" fmla="*/ T192 w 5398"/>
                <a:gd name="T194" fmla="+- 0 2317 397"/>
                <a:gd name="T195" fmla="*/ 2317 h 4320"/>
                <a:gd name="T196" fmla="+- 0 5772 3326"/>
                <a:gd name="T197" fmla="*/ T196 w 5398"/>
                <a:gd name="T198" fmla="+- 0 2337 397"/>
                <a:gd name="T199" fmla="*/ 2337 h 4320"/>
                <a:gd name="T200" fmla="+- 0 5628 3326"/>
                <a:gd name="T201" fmla="*/ T200 w 5398"/>
                <a:gd name="T202" fmla="+- 0 4657 397"/>
                <a:gd name="T203" fmla="*/ 4657 h 4320"/>
                <a:gd name="T204" fmla="+- 0 5419 3326"/>
                <a:gd name="T205" fmla="*/ T204 w 5398"/>
                <a:gd name="T206" fmla="+- 0 4557 397"/>
                <a:gd name="T207" fmla="*/ 4557 h 4320"/>
                <a:gd name="T208" fmla="+- 0 5378 3326"/>
                <a:gd name="T209" fmla="*/ T208 w 5398"/>
                <a:gd name="T210" fmla="+- 0 4477 397"/>
                <a:gd name="T211" fmla="*/ 4477 h 4320"/>
                <a:gd name="T212" fmla="+- 0 5554 3326"/>
                <a:gd name="T213" fmla="*/ T212 w 5398"/>
                <a:gd name="T214" fmla="+- 0 4617 397"/>
                <a:gd name="T215" fmla="*/ 4617 h 4320"/>
                <a:gd name="T216" fmla="+- 0 5933 3326"/>
                <a:gd name="T217" fmla="*/ T216 w 5398"/>
                <a:gd name="T218" fmla="+- 0 4697 397"/>
                <a:gd name="T219" fmla="*/ 4697 h 4320"/>
                <a:gd name="T220" fmla="+- 0 6458 3326"/>
                <a:gd name="T221" fmla="*/ T220 w 5398"/>
                <a:gd name="T222" fmla="+- 0 4657 397"/>
                <a:gd name="T223" fmla="*/ 4657 h 4320"/>
                <a:gd name="T224" fmla="+- 0 6134 3326"/>
                <a:gd name="T225" fmla="*/ T224 w 5398"/>
                <a:gd name="T226" fmla="+- 0 4717 397"/>
                <a:gd name="T227" fmla="*/ 4717 h 43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5398" h="4320">
                  <a:moveTo>
                    <a:pt x="2045" y="4080"/>
                  </a:moveTo>
                  <a:lnTo>
                    <a:pt x="2026" y="4080"/>
                  </a:lnTo>
                  <a:lnTo>
                    <a:pt x="27" y="1240"/>
                  </a:lnTo>
                  <a:lnTo>
                    <a:pt x="27" y="1220"/>
                  </a:lnTo>
                  <a:lnTo>
                    <a:pt x="10" y="1180"/>
                  </a:lnTo>
                  <a:lnTo>
                    <a:pt x="0" y="1120"/>
                  </a:lnTo>
                  <a:lnTo>
                    <a:pt x="0" y="1060"/>
                  </a:lnTo>
                  <a:lnTo>
                    <a:pt x="5" y="1000"/>
                  </a:lnTo>
                  <a:lnTo>
                    <a:pt x="17" y="960"/>
                  </a:lnTo>
                  <a:lnTo>
                    <a:pt x="34" y="900"/>
                  </a:lnTo>
                  <a:lnTo>
                    <a:pt x="60" y="840"/>
                  </a:lnTo>
                  <a:lnTo>
                    <a:pt x="92" y="800"/>
                  </a:lnTo>
                  <a:lnTo>
                    <a:pt x="128" y="740"/>
                  </a:lnTo>
                  <a:lnTo>
                    <a:pt x="171" y="700"/>
                  </a:lnTo>
                  <a:lnTo>
                    <a:pt x="221" y="640"/>
                  </a:lnTo>
                  <a:lnTo>
                    <a:pt x="274" y="600"/>
                  </a:lnTo>
                  <a:lnTo>
                    <a:pt x="334" y="540"/>
                  </a:lnTo>
                  <a:lnTo>
                    <a:pt x="401" y="500"/>
                  </a:lnTo>
                  <a:lnTo>
                    <a:pt x="471" y="460"/>
                  </a:lnTo>
                  <a:lnTo>
                    <a:pt x="548" y="420"/>
                  </a:lnTo>
                  <a:lnTo>
                    <a:pt x="627" y="380"/>
                  </a:lnTo>
                  <a:lnTo>
                    <a:pt x="713" y="340"/>
                  </a:lnTo>
                  <a:lnTo>
                    <a:pt x="802" y="300"/>
                  </a:lnTo>
                  <a:lnTo>
                    <a:pt x="896" y="260"/>
                  </a:lnTo>
                  <a:lnTo>
                    <a:pt x="994" y="240"/>
                  </a:lnTo>
                  <a:lnTo>
                    <a:pt x="1097" y="200"/>
                  </a:lnTo>
                  <a:lnTo>
                    <a:pt x="1205" y="180"/>
                  </a:lnTo>
                  <a:lnTo>
                    <a:pt x="1316" y="140"/>
                  </a:lnTo>
                  <a:lnTo>
                    <a:pt x="1428" y="120"/>
                  </a:lnTo>
                  <a:lnTo>
                    <a:pt x="1668" y="80"/>
                  </a:lnTo>
                  <a:lnTo>
                    <a:pt x="2187" y="0"/>
                  </a:lnTo>
                  <a:lnTo>
                    <a:pt x="2600" y="0"/>
                  </a:lnTo>
                  <a:lnTo>
                    <a:pt x="2463" y="20"/>
                  </a:lnTo>
                  <a:lnTo>
                    <a:pt x="2189" y="20"/>
                  </a:lnTo>
                  <a:lnTo>
                    <a:pt x="1551" y="120"/>
                  </a:lnTo>
                  <a:lnTo>
                    <a:pt x="1210" y="180"/>
                  </a:lnTo>
                  <a:lnTo>
                    <a:pt x="1102" y="220"/>
                  </a:lnTo>
                  <a:lnTo>
                    <a:pt x="1001" y="240"/>
                  </a:lnTo>
                  <a:lnTo>
                    <a:pt x="903" y="280"/>
                  </a:lnTo>
                  <a:lnTo>
                    <a:pt x="809" y="320"/>
                  </a:lnTo>
                  <a:lnTo>
                    <a:pt x="720" y="360"/>
                  </a:lnTo>
                  <a:lnTo>
                    <a:pt x="636" y="400"/>
                  </a:lnTo>
                  <a:lnTo>
                    <a:pt x="555" y="440"/>
                  </a:lnTo>
                  <a:lnTo>
                    <a:pt x="480" y="480"/>
                  </a:lnTo>
                  <a:lnTo>
                    <a:pt x="411" y="520"/>
                  </a:lnTo>
                  <a:lnTo>
                    <a:pt x="346" y="560"/>
                  </a:lnTo>
                  <a:lnTo>
                    <a:pt x="286" y="620"/>
                  </a:lnTo>
                  <a:lnTo>
                    <a:pt x="233" y="660"/>
                  </a:lnTo>
                  <a:lnTo>
                    <a:pt x="185" y="700"/>
                  </a:lnTo>
                  <a:lnTo>
                    <a:pt x="144" y="760"/>
                  </a:lnTo>
                  <a:lnTo>
                    <a:pt x="106" y="800"/>
                  </a:lnTo>
                  <a:lnTo>
                    <a:pt x="77" y="860"/>
                  </a:lnTo>
                  <a:lnTo>
                    <a:pt x="53" y="900"/>
                  </a:lnTo>
                  <a:lnTo>
                    <a:pt x="34" y="960"/>
                  </a:lnTo>
                  <a:lnTo>
                    <a:pt x="24" y="1000"/>
                  </a:lnTo>
                  <a:lnTo>
                    <a:pt x="20" y="1060"/>
                  </a:lnTo>
                  <a:lnTo>
                    <a:pt x="20" y="1120"/>
                  </a:lnTo>
                  <a:lnTo>
                    <a:pt x="44" y="1220"/>
                  </a:lnTo>
                  <a:lnTo>
                    <a:pt x="2040" y="4060"/>
                  </a:lnTo>
                  <a:lnTo>
                    <a:pt x="2043" y="4060"/>
                  </a:lnTo>
                  <a:lnTo>
                    <a:pt x="2045" y="4080"/>
                  </a:lnTo>
                  <a:close/>
                  <a:moveTo>
                    <a:pt x="3264" y="20"/>
                  </a:moveTo>
                  <a:lnTo>
                    <a:pt x="3003" y="20"/>
                  </a:lnTo>
                  <a:lnTo>
                    <a:pt x="2734" y="0"/>
                  </a:lnTo>
                  <a:lnTo>
                    <a:pt x="3135" y="0"/>
                  </a:lnTo>
                  <a:lnTo>
                    <a:pt x="3264" y="20"/>
                  </a:lnTo>
                  <a:close/>
                  <a:moveTo>
                    <a:pt x="3180" y="4240"/>
                  </a:moveTo>
                  <a:lnTo>
                    <a:pt x="3125" y="4240"/>
                  </a:lnTo>
                  <a:lnTo>
                    <a:pt x="3173" y="4220"/>
                  </a:lnTo>
                  <a:lnTo>
                    <a:pt x="3216" y="4200"/>
                  </a:lnTo>
                  <a:lnTo>
                    <a:pt x="3255" y="4180"/>
                  </a:lnTo>
                  <a:lnTo>
                    <a:pt x="3272" y="4160"/>
                  </a:lnTo>
                  <a:lnTo>
                    <a:pt x="3286" y="4160"/>
                  </a:lnTo>
                  <a:lnTo>
                    <a:pt x="3315" y="4140"/>
                  </a:lnTo>
                  <a:lnTo>
                    <a:pt x="3324" y="4120"/>
                  </a:lnTo>
                  <a:lnTo>
                    <a:pt x="3336" y="4100"/>
                  </a:lnTo>
                  <a:lnTo>
                    <a:pt x="3351" y="4080"/>
                  </a:lnTo>
                  <a:lnTo>
                    <a:pt x="3356" y="4060"/>
                  </a:lnTo>
                  <a:lnTo>
                    <a:pt x="3358" y="4060"/>
                  </a:lnTo>
                  <a:lnTo>
                    <a:pt x="5355" y="1220"/>
                  </a:lnTo>
                  <a:lnTo>
                    <a:pt x="5379" y="1120"/>
                  </a:lnTo>
                  <a:lnTo>
                    <a:pt x="5379" y="1040"/>
                  </a:lnTo>
                  <a:lnTo>
                    <a:pt x="5374" y="1000"/>
                  </a:lnTo>
                  <a:lnTo>
                    <a:pt x="5355" y="920"/>
                  </a:lnTo>
                  <a:lnTo>
                    <a:pt x="5333" y="880"/>
                  </a:lnTo>
                  <a:lnTo>
                    <a:pt x="5304" y="820"/>
                  </a:lnTo>
                  <a:lnTo>
                    <a:pt x="5268" y="780"/>
                  </a:lnTo>
                  <a:lnTo>
                    <a:pt x="5228" y="720"/>
                  </a:lnTo>
                  <a:lnTo>
                    <a:pt x="5180" y="680"/>
                  </a:lnTo>
                  <a:lnTo>
                    <a:pt x="5127" y="620"/>
                  </a:lnTo>
                  <a:lnTo>
                    <a:pt x="5067" y="580"/>
                  </a:lnTo>
                  <a:lnTo>
                    <a:pt x="5002" y="540"/>
                  </a:lnTo>
                  <a:lnTo>
                    <a:pt x="4932" y="480"/>
                  </a:lnTo>
                  <a:lnTo>
                    <a:pt x="4858" y="440"/>
                  </a:lnTo>
                  <a:lnTo>
                    <a:pt x="4779" y="400"/>
                  </a:lnTo>
                  <a:lnTo>
                    <a:pt x="4695" y="360"/>
                  </a:lnTo>
                  <a:lnTo>
                    <a:pt x="4606" y="320"/>
                  </a:lnTo>
                  <a:lnTo>
                    <a:pt x="4512" y="300"/>
                  </a:lnTo>
                  <a:lnTo>
                    <a:pt x="4416" y="260"/>
                  </a:lnTo>
                  <a:lnTo>
                    <a:pt x="4316" y="220"/>
                  </a:lnTo>
                  <a:lnTo>
                    <a:pt x="4210" y="200"/>
                  </a:lnTo>
                  <a:lnTo>
                    <a:pt x="4102" y="160"/>
                  </a:lnTo>
                  <a:lnTo>
                    <a:pt x="3992" y="140"/>
                  </a:lnTo>
                  <a:lnTo>
                    <a:pt x="3389" y="40"/>
                  </a:lnTo>
                  <a:lnTo>
                    <a:pt x="3262" y="40"/>
                  </a:lnTo>
                  <a:lnTo>
                    <a:pt x="3132" y="20"/>
                  </a:lnTo>
                  <a:lnTo>
                    <a:pt x="3392" y="20"/>
                  </a:lnTo>
                  <a:lnTo>
                    <a:pt x="3994" y="120"/>
                  </a:lnTo>
                  <a:lnTo>
                    <a:pt x="4107" y="140"/>
                  </a:lnTo>
                  <a:lnTo>
                    <a:pt x="4215" y="180"/>
                  </a:lnTo>
                  <a:lnTo>
                    <a:pt x="4320" y="200"/>
                  </a:lnTo>
                  <a:lnTo>
                    <a:pt x="4520" y="280"/>
                  </a:lnTo>
                  <a:lnTo>
                    <a:pt x="4613" y="300"/>
                  </a:lnTo>
                  <a:lnTo>
                    <a:pt x="4702" y="340"/>
                  </a:lnTo>
                  <a:lnTo>
                    <a:pt x="4788" y="380"/>
                  </a:lnTo>
                  <a:lnTo>
                    <a:pt x="4868" y="420"/>
                  </a:lnTo>
                  <a:lnTo>
                    <a:pt x="4942" y="480"/>
                  </a:lnTo>
                  <a:lnTo>
                    <a:pt x="5014" y="520"/>
                  </a:lnTo>
                  <a:lnTo>
                    <a:pt x="5079" y="560"/>
                  </a:lnTo>
                  <a:lnTo>
                    <a:pt x="5139" y="600"/>
                  </a:lnTo>
                  <a:lnTo>
                    <a:pt x="5192" y="660"/>
                  </a:lnTo>
                  <a:lnTo>
                    <a:pt x="5240" y="700"/>
                  </a:lnTo>
                  <a:lnTo>
                    <a:pt x="5283" y="760"/>
                  </a:lnTo>
                  <a:lnTo>
                    <a:pt x="5319" y="820"/>
                  </a:lnTo>
                  <a:lnTo>
                    <a:pt x="5348" y="860"/>
                  </a:lnTo>
                  <a:lnTo>
                    <a:pt x="5372" y="920"/>
                  </a:lnTo>
                  <a:lnTo>
                    <a:pt x="5384" y="960"/>
                  </a:lnTo>
                  <a:lnTo>
                    <a:pt x="5398" y="1040"/>
                  </a:lnTo>
                  <a:lnTo>
                    <a:pt x="5398" y="1120"/>
                  </a:lnTo>
                  <a:lnTo>
                    <a:pt x="5384" y="1180"/>
                  </a:lnTo>
                  <a:lnTo>
                    <a:pt x="5372" y="1220"/>
                  </a:lnTo>
                  <a:lnTo>
                    <a:pt x="5372" y="1240"/>
                  </a:lnTo>
                  <a:lnTo>
                    <a:pt x="3372" y="4080"/>
                  </a:lnTo>
                  <a:lnTo>
                    <a:pt x="3375" y="4080"/>
                  </a:lnTo>
                  <a:lnTo>
                    <a:pt x="3360" y="4100"/>
                  </a:lnTo>
                  <a:lnTo>
                    <a:pt x="3341" y="4140"/>
                  </a:lnTo>
                  <a:lnTo>
                    <a:pt x="3315" y="4160"/>
                  </a:lnTo>
                  <a:lnTo>
                    <a:pt x="3264" y="4200"/>
                  </a:lnTo>
                  <a:lnTo>
                    <a:pt x="3245" y="4200"/>
                  </a:lnTo>
                  <a:lnTo>
                    <a:pt x="3224" y="4220"/>
                  </a:lnTo>
                  <a:lnTo>
                    <a:pt x="3202" y="4220"/>
                  </a:lnTo>
                  <a:lnTo>
                    <a:pt x="3180" y="4240"/>
                  </a:lnTo>
                  <a:close/>
                  <a:moveTo>
                    <a:pt x="2081" y="1900"/>
                  </a:moveTo>
                  <a:lnTo>
                    <a:pt x="1846" y="1900"/>
                  </a:lnTo>
                  <a:lnTo>
                    <a:pt x="1517" y="1840"/>
                  </a:lnTo>
                  <a:lnTo>
                    <a:pt x="1215" y="1780"/>
                  </a:lnTo>
                  <a:lnTo>
                    <a:pt x="1121" y="1740"/>
                  </a:lnTo>
                  <a:lnTo>
                    <a:pt x="946" y="1700"/>
                  </a:lnTo>
                  <a:lnTo>
                    <a:pt x="864" y="1660"/>
                  </a:lnTo>
                  <a:lnTo>
                    <a:pt x="785" y="1640"/>
                  </a:lnTo>
                  <a:lnTo>
                    <a:pt x="711" y="1600"/>
                  </a:lnTo>
                  <a:lnTo>
                    <a:pt x="644" y="1560"/>
                  </a:lnTo>
                  <a:lnTo>
                    <a:pt x="579" y="1520"/>
                  </a:lnTo>
                  <a:lnTo>
                    <a:pt x="519" y="1500"/>
                  </a:lnTo>
                  <a:lnTo>
                    <a:pt x="464" y="1460"/>
                  </a:lnTo>
                  <a:lnTo>
                    <a:pt x="413" y="1420"/>
                  </a:lnTo>
                  <a:lnTo>
                    <a:pt x="368" y="1380"/>
                  </a:lnTo>
                  <a:lnTo>
                    <a:pt x="329" y="1340"/>
                  </a:lnTo>
                  <a:lnTo>
                    <a:pt x="296" y="1300"/>
                  </a:lnTo>
                  <a:lnTo>
                    <a:pt x="267" y="1260"/>
                  </a:lnTo>
                  <a:lnTo>
                    <a:pt x="245" y="1200"/>
                  </a:lnTo>
                  <a:lnTo>
                    <a:pt x="228" y="1160"/>
                  </a:lnTo>
                  <a:lnTo>
                    <a:pt x="219" y="1120"/>
                  </a:lnTo>
                  <a:lnTo>
                    <a:pt x="214" y="1080"/>
                  </a:lnTo>
                  <a:lnTo>
                    <a:pt x="219" y="1020"/>
                  </a:lnTo>
                  <a:lnTo>
                    <a:pt x="228" y="980"/>
                  </a:lnTo>
                  <a:lnTo>
                    <a:pt x="245" y="940"/>
                  </a:lnTo>
                  <a:lnTo>
                    <a:pt x="267" y="900"/>
                  </a:lnTo>
                  <a:lnTo>
                    <a:pt x="296" y="860"/>
                  </a:lnTo>
                  <a:lnTo>
                    <a:pt x="329" y="820"/>
                  </a:lnTo>
                  <a:lnTo>
                    <a:pt x="368" y="780"/>
                  </a:lnTo>
                  <a:lnTo>
                    <a:pt x="413" y="740"/>
                  </a:lnTo>
                  <a:lnTo>
                    <a:pt x="464" y="700"/>
                  </a:lnTo>
                  <a:lnTo>
                    <a:pt x="519" y="660"/>
                  </a:lnTo>
                  <a:lnTo>
                    <a:pt x="579" y="620"/>
                  </a:lnTo>
                  <a:lnTo>
                    <a:pt x="644" y="580"/>
                  </a:lnTo>
                  <a:lnTo>
                    <a:pt x="713" y="560"/>
                  </a:lnTo>
                  <a:lnTo>
                    <a:pt x="785" y="520"/>
                  </a:lnTo>
                  <a:lnTo>
                    <a:pt x="864" y="480"/>
                  </a:lnTo>
                  <a:lnTo>
                    <a:pt x="946" y="460"/>
                  </a:lnTo>
                  <a:lnTo>
                    <a:pt x="1032" y="420"/>
                  </a:lnTo>
                  <a:lnTo>
                    <a:pt x="1217" y="380"/>
                  </a:lnTo>
                  <a:lnTo>
                    <a:pt x="1414" y="340"/>
                  </a:lnTo>
                  <a:lnTo>
                    <a:pt x="1517" y="300"/>
                  </a:lnTo>
                  <a:lnTo>
                    <a:pt x="1625" y="300"/>
                  </a:lnTo>
                  <a:lnTo>
                    <a:pt x="1961" y="240"/>
                  </a:lnTo>
                  <a:lnTo>
                    <a:pt x="2079" y="240"/>
                  </a:lnTo>
                  <a:lnTo>
                    <a:pt x="2199" y="220"/>
                  </a:lnTo>
                  <a:lnTo>
                    <a:pt x="2446" y="200"/>
                  </a:lnTo>
                  <a:lnTo>
                    <a:pt x="2952" y="200"/>
                  </a:lnTo>
                  <a:lnTo>
                    <a:pt x="3200" y="220"/>
                  </a:lnTo>
                  <a:lnTo>
                    <a:pt x="2446" y="220"/>
                  </a:lnTo>
                  <a:lnTo>
                    <a:pt x="2201" y="240"/>
                  </a:lnTo>
                  <a:lnTo>
                    <a:pt x="2081" y="260"/>
                  </a:lnTo>
                  <a:lnTo>
                    <a:pt x="1964" y="260"/>
                  </a:lnTo>
                  <a:lnTo>
                    <a:pt x="1848" y="280"/>
                  </a:lnTo>
                  <a:lnTo>
                    <a:pt x="1628" y="300"/>
                  </a:lnTo>
                  <a:lnTo>
                    <a:pt x="1419" y="340"/>
                  </a:lnTo>
                  <a:lnTo>
                    <a:pt x="1318" y="380"/>
                  </a:lnTo>
                  <a:lnTo>
                    <a:pt x="1220" y="400"/>
                  </a:lnTo>
                  <a:lnTo>
                    <a:pt x="1037" y="440"/>
                  </a:lnTo>
                  <a:lnTo>
                    <a:pt x="953" y="480"/>
                  </a:lnTo>
                  <a:lnTo>
                    <a:pt x="872" y="500"/>
                  </a:lnTo>
                  <a:lnTo>
                    <a:pt x="792" y="540"/>
                  </a:lnTo>
                  <a:lnTo>
                    <a:pt x="720" y="560"/>
                  </a:lnTo>
                  <a:lnTo>
                    <a:pt x="651" y="600"/>
                  </a:lnTo>
                  <a:lnTo>
                    <a:pt x="586" y="640"/>
                  </a:lnTo>
                  <a:lnTo>
                    <a:pt x="528" y="680"/>
                  </a:lnTo>
                  <a:lnTo>
                    <a:pt x="473" y="720"/>
                  </a:lnTo>
                  <a:lnTo>
                    <a:pt x="425" y="740"/>
                  </a:lnTo>
                  <a:lnTo>
                    <a:pt x="382" y="780"/>
                  </a:lnTo>
                  <a:lnTo>
                    <a:pt x="344" y="820"/>
                  </a:lnTo>
                  <a:lnTo>
                    <a:pt x="310" y="860"/>
                  </a:lnTo>
                  <a:lnTo>
                    <a:pt x="284" y="900"/>
                  </a:lnTo>
                  <a:lnTo>
                    <a:pt x="262" y="940"/>
                  </a:lnTo>
                  <a:lnTo>
                    <a:pt x="245" y="1000"/>
                  </a:lnTo>
                  <a:lnTo>
                    <a:pt x="238" y="1040"/>
                  </a:lnTo>
                  <a:lnTo>
                    <a:pt x="233" y="1080"/>
                  </a:lnTo>
                  <a:lnTo>
                    <a:pt x="238" y="1120"/>
                  </a:lnTo>
                  <a:lnTo>
                    <a:pt x="248" y="1160"/>
                  </a:lnTo>
                  <a:lnTo>
                    <a:pt x="262" y="1200"/>
                  </a:lnTo>
                  <a:lnTo>
                    <a:pt x="284" y="1240"/>
                  </a:lnTo>
                  <a:lnTo>
                    <a:pt x="310" y="1280"/>
                  </a:lnTo>
                  <a:lnTo>
                    <a:pt x="344" y="1320"/>
                  </a:lnTo>
                  <a:lnTo>
                    <a:pt x="382" y="1360"/>
                  </a:lnTo>
                  <a:lnTo>
                    <a:pt x="425" y="1400"/>
                  </a:lnTo>
                  <a:lnTo>
                    <a:pt x="473" y="1440"/>
                  </a:lnTo>
                  <a:lnTo>
                    <a:pt x="528" y="1480"/>
                  </a:lnTo>
                  <a:lnTo>
                    <a:pt x="588" y="1520"/>
                  </a:lnTo>
                  <a:lnTo>
                    <a:pt x="651" y="1540"/>
                  </a:lnTo>
                  <a:lnTo>
                    <a:pt x="720" y="1580"/>
                  </a:lnTo>
                  <a:lnTo>
                    <a:pt x="792" y="1620"/>
                  </a:lnTo>
                  <a:lnTo>
                    <a:pt x="872" y="1640"/>
                  </a:lnTo>
                  <a:lnTo>
                    <a:pt x="953" y="1680"/>
                  </a:lnTo>
                  <a:lnTo>
                    <a:pt x="1037" y="1700"/>
                  </a:lnTo>
                  <a:lnTo>
                    <a:pt x="1128" y="1720"/>
                  </a:lnTo>
                  <a:lnTo>
                    <a:pt x="1222" y="1760"/>
                  </a:lnTo>
                  <a:lnTo>
                    <a:pt x="1522" y="1820"/>
                  </a:lnTo>
                  <a:lnTo>
                    <a:pt x="1848" y="1880"/>
                  </a:lnTo>
                  <a:lnTo>
                    <a:pt x="1964" y="1880"/>
                  </a:lnTo>
                  <a:lnTo>
                    <a:pt x="2081" y="1900"/>
                  </a:lnTo>
                  <a:close/>
                  <a:moveTo>
                    <a:pt x="3773" y="300"/>
                  </a:moveTo>
                  <a:lnTo>
                    <a:pt x="3660" y="300"/>
                  </a:lnTo>
                  <a:lnTo>
                    <a:pt x="3435" y="260"/>
                  </a:lnTo>
                  <a:lnTo>
                    <a:pt x="3317" y="260"/>
                  </a:lnTo>
                  <a:lnTo>
                    <a:pt x="3197" y="240"/>
                  </a:lnTo>
                  <a:lnTo>
                    <a:pt x="2952" y="220"/>
                  </a:lnTo>
                  <a:lnTo>
                    <a:pt x="3200" y="220"/>
                  </a:lnTo>
                  <a:lnTo>
                    <a:pt x="3320" y="240"/>
                  </a:lnTo>
                  <a:lnTo>
                    <a:pt x="3437" y="240"/>
                  </a:lnTo>
                  <a:lnTo>
                    <a:pt x="3773" y="300"/>
                  </a:lnTo>
                  <a:close/>
                  <a:moveTo>
                    <a:pt x="3550" y="1900"/>
                  </a:moveTo>
                  <a:lnTo>
                    <a:pt x="3317" y="1900"/>
                  </a:lnTo>
                  <a:lnTo>
                    <a:pt x="3435" y="1880"/>
                  </a:lnTo>
                  <a:lnTo>
                    <a:pt x="3550" y="1880"/>
                  </a:lnTo>
                  <a:lnTo>
                    <a:pt x="3876" y="1820"/>
                  </a:lnTo>
                  <a:lnTo>
                    <a:pt x="4176" y="1760"/>
                  </a:lnTo>
                  <a:lnTo>
                    <a:pt x="4270" y="1720"/>
                  </a:lnTo>
                  <a:lnTo>
                    <a:pt x="4361" y="1700"/>
                  </a:lnTo>
                  <a:lnTo>
                    <a:pt x="4445" y="1680"/>
                  </a:lnTo>
                  <a:lnTo>
                    <a:pt x="4527" y="1640"/>
                  </a:lnTo>
                  <a:lnTo>
                    <a:pt x="4606" y="1620"/>
                  </a:lnTo>
                  <a:lnTo>
                    <a:pt x="4678" y="1580"/>
                  </a:lnTo>
                  <a:lnTo>
                    <a:pt x="4748" y="1540"/>
                  </a:lnTo>
                  <a:lnTo>
                    <a:pt x="4812" y="1520"/>
                  </a:lnTo>
                  <a:lnTo>
                    <a:pt x="4870" y="1480"/>
                  </a:lnTo>
                  <a:lnTo>
                    <a:pt x="4925" y="1440"/>
                  </a:lnTo>
                  <a:lnTo>
                    <a:pt x="4973" y="1400"/>
                  </a:lnTo>
                  <a:lnTo>
                    <a:pt x="5016" y="1360"/>
                  </a:lnTo>
                  <a:lnTo>
                    <a:pt x="5055" y="1320"/>
                  </a:lnTo>
                  <a:lnTo>
                    <a:pt x="5088" y="1280"/>
                  </a:lnTo>
                  <a:lnTo>
                    <a:pt x="5115" y="1240"/>
                  </a:lnTo>
                  <a:lnTo>
                    <a:pt x="5136" y="1200"/>
                  </a:lnTo>
                  <a:lnTo>
                    <a:pt x="5153" y="1160"/>
                  </a:lnTo>
                  <a:lnTo>
                    <a:pt x="5160" y="1120"/>
                  </a:lnTo>
                  <a:lnTo>
                    <a:pt x="5165" y="1080"/>
                  </a:lnTo>
                  <a:lnTo>
                    <a:pt x="5160" y="1040"/>
                  </a:lnTo>
                  <a:lnTo>
                    <a:pt x="5151" y="980"/>
                  </a:lnTo>
                  <a:lnTo>
                    <a:pt x="5136" y="940"/>
                  </a:lnTo>
                  <a:lnTo>
                    <a:pt x="5115" y="900"/>
                  </a:lnTo>
                  <a:lnTo>
                    <a:pt x="5088" y="860"/>
                  </a:lnTo>
                  <a:lnTo>
                    <a:pt x="5055" y="820"/>
                  </a:lnTo>
                  <a:lnTo>
                    <a:pt x="5016" y="780"/>
                  </a:lnTo>
                  <a:lnTo>
                    <a:pt x="4973" y="740"/>
                  </a:lnTo>
                  <a:lnTo>
                    <a:pt x="4925" y="720"/>
                  </a:lnTo>
                  <a:lnTo>
                    <a:pt x="4870" y="680"/>
                  </a:lnTo>
                  <a:lnTo>
                    <a:pt x="4810" y="640"/>
                  </a:lnTo>
                  <a:lnTo>
                    <a:pt x="4748" y="600"/>
                  </a:lnTo>
                  <a:lnTo>
                    <a:pt x="4678" y="560"/>
                  </a:lnTo>
                  <a:lnTo>
                    <a:pt x="4606" y="540"/>
                  </a:lnTo>
                  <a:lnTo>
                    <a:pt x="4527" y="500"/>
                  </a:lnTo>
                  <a:lnTo>
                    <a:pt x="4445" y="480"/>
                  </a:lnTo>
                  <a:lnTo>
                    <a:pt x="4361" y="440"/>
                  </a:lnTo>
                  <a:lnTo>
                    <a:pt x="4080" y="380"/>
                  </a:lnTo>
                  <a:lnTo>
                    <a:pt x="3980" y="340"/>
                  </a:lnTo>
                  <a:lnTo>
                    <a:pt x="3771" y="300"/>
                  </a:lnTo>
                  <a:lnTo>
                    <a:pt x="3881" y="300"/>
                  </a:lnTo>
                  <a:lnTo>
                    <a:pt x="3984" y="340"/>
                  </a:lnTo>
                  <a:lnTo>
                    <a:pt x="4277" y="400"/>
                  </a:lnTo>
                  <a:lnTo>
                    <a:pt x="4366" y="420"/>
                  </a:lnTo>
                  <a:lnTo>
                    <a:pt x="4452" y="460"/>
                  </a:lnTo>
                  <a:lnTo>
                    <a:pt x="4534" y="480"/>
                  </a:lnTo>
                  <a:lnTo>
                    <a:pt x="4613" y="520"/>
                  </a:lnTo>
                  <a:lnTo>
                    <a:pt x="4688" y="560"/>
                  </a:lnTo>
                  <a:lnTo>
                    <a:pt x="4755" y="580"/>
                  </a:lnTo>
                  <a:lnTo>
                    <a:pt x="4820" y="620"/>
                  </a:lnTo>
                  <a:lnTo>
                    <a:pt x="4880" y="660"/>
                  </a:lnTo>
                  <a:lnTo>
                    <a:pt x="4935" y="700"/>
                  </a:lnTo>
                  <a:lnTo>
                    <a:pt x="4985" y="740"/>
                  </a:lnTo>
                  <a:lnTo>
                    <a:pt x="5031" y="780"/>
                  </a:lnTo>
                  <a:lnTo>
                    <a:pt x="5069" y="820"/>
                  </a:lnTo>
                  <a:lnTo>
                    <a:pt x="5103" y="860"/>
                  </a:lnTo>
                  <a:lnTo>
                    <a:pt x="5132" y="900"/>
                  </a:lnTo>
                  <a:lnTo>
                    <a:pt x="5153" y="940"/>
                  </a:lnTo>
                  <a:lnTo>
                    <a:pt x="5170" y="980"/>
                  </a:lnTo>
                  <a:lnTo>
                    <a:pt x="5180" y="1020"/>
                  </a:lnTo>
                  <a:lnTo>
                    <a:pt x="5184" y="1080"/>
                  </a:lnTo>
                  <a:lnTo>
                    <a:pt x="5180" y="1120"/>
                  </a:lnTo>
                  <a:lnTo>
                    <a:pt x="5170" y="1160"/>
                  </a:lnTo>
                  <a:lnTo>
                    <a:pt x="5153" y="1220"/>
                  </a:lnTo>
                  <a:lnTo>
                    <a:pt x="5132" y="1260"/>
                  </a:lnTo>
                  <a:lnTo>
                    <a:pt x="5103" y="1300"/>
                  </a:lnTo>
                  <a:lnTo>
                    <a:pt x="5069" y="1340"/>
                  </a:lnTo>
                  <a:lnTo>
                    <a:pt x="5031" y="1380"/>
                  </a:lnTo>
                  <a:lnTo>
                    <a:pt x="4985" y="1420"/>
                  </a:lnTo>
                  <a:lnTo>
                    <a:pt x="4935" y="1460"/>
                  </a:lnTo>
                  <a:lnTo>
                    <a:pt x="4880" y="1500"/>
                  </a:lnTo>
                  <a:lnTo>
                    <a:pt x="4820" y="1540"/>
                  </a:lnTo>
                  <a:lnTo>
                    <a:pt x="4755" y="1560"/>
                  </a:lnTo>
                  <a:lnTo>
                    <a:pt x="4685" y="1600"/>
                  </a:lnTo>
                  <a:lnTo>
                    <a:pt x="4613" y="1640"/>
                  </a:lnTo>
                  <a:lnTo>
                    <a:pt x="4534" y="1660"/>
                  </a:lnTo>
                  <a:lnTo>
                    <a:pt x="4452" y="1700"/>
                  </a:lnTo>
                  <a:lnTo>
                    <a:pt x="4366" y="1720"/>
                  </a:lnTo>
                  <a:lnTo>
                    <a:pt x="4275" y="1740"/>
                  </a:lnTo>
                  <a:lnTo>
                    <a:pt x="4181" y="1780"/>
                  </a:lnTo>
                  <a:lnTo>
                    <a:pt x="3881" y="1840"/>
                  </a:lnTo>
                  <a:lnTo>
                    <a:pt x="3550" y="1900"/>
                  </a:lnTo>
                  <a:close/>
                  <a:moveTo>
                    <a:pt x="2446" y="1920"/>
                  </a:moveTo>
                  <a:lnTo>
                    <a:pt x="2079" y="1920"/>
                  </a:lnTo>
                  <a:lnTo>
                    <a:pt x="1961" y="1900"/>
                  </a:lnTo>
                  <a:lnTo>
                    <a:pt x="2201" y="1900"/>
                  </a:lnTo>
                  <a:lnTo>
                    <a:pt x="2446" y="1920"/>
                  </a:lnTo>
                  <a:close/>
                  <a:moveTo>
                    <a:pt x="3320" y="1920"/>
                  </a:moveTo>
                  <a:lnTo>
                    <a:pt x="2952" y="1920"/>
                  </a:lnTo>
                  <a:lnTo>
                    <a:pt x="3197" y="1900"/>
                  </a:lnTo>
                  <a:lnTo>
                    <a:pt x="3437" y="1900"/>
                  </a:lnTo>
                  <a:lnTo>
                    <a:pt x="3320" y="1920"/>
                  </a:lnTo>
                  <a:close/>
                  <a:moveTo>
                    <a:pt x="2952" y="1940"/>
                  </a:moveTo>
                  <a:lnTo>
                    <a:pt x="2446" y="1940"/>
                  </a:lnTo>
                  <a:lnTo>
                    <a:pt x="2199" y="1920"/>
                  </a:lnTo>
                  <a:lnTo>
                    <a:pt x="3197" y="1920"/>
                  </a:lnTo>
                  <a:lnTo>
                    <a:pt x="2952" y="1940"/>
                  </a:lnTo>
                  <a:close/>
                  <a:moveTo>
                    <a:pt x="2607" y="4300"/>
                  </a:moveTo>
                  <a:lnTo>
                    <a:pt x="2444" y="4300"/>
                  </a:lnTo>
                  <a:lnTo>
                    <a:pt x="2348" y="4280"/>
                  </a:lnTo>
                  <a:lnTo>
                    <a:pt x="2302" y="4260"/>
                  </a:lnTo>
                  <a:lnTo>
                    <a:pt x="2220" y="4240"/>
                  </a:lnTo>
                  <a:lnTo>
                    <a:pt x="2184" y="4220"/>
                  </a:lnTo>
                  <a:lnTo>
                    <a:pt x="2151" y="4200"/>
                  </a:lnTo>
                  <a:lnTo>
                    <a:pt x="2134" y="4200"/>
                  </a:lnTo>
                  <a:lnTo>
                    <a:pt x="2120" y="4180"/>
                  </a:lnTo>
                  <a:lnTo>
                    <a:pt x="2105" y="4180"/>
                  </a:lnTo>
                  <a:lnTo>
                    <a:pt x="2093" y="4160"/>
                  </a:lnTo>
                  <a:lnTo>
                    <a:pt x="2081" y="4160"/>
                  </a:lnTo>
                  <a:lnTo>
                    <a:pt x="2069" y="4140"/>
                  </a:lnTo>
                  <a:lnTo>
                    <a:pt x="2060" y="4140"/>
                  </a:lnTo>
                  <a:lnTo>
                    <a:pt x="2050" y="4120"/>
                  </a:lnTo>
                  <a:lnTo>
                    <a:pt x="2043" y="4120"/>
                  </a:lnTo>
                  <a:lnTo>
                    <a:pt x="2028" y="4080"/>
                  </a:lnTo>
                  <a:lnTo>
                    <a:pt x="2052" y="4080"/>
                  </a:lnTo>
                  <a:lnTo>
                    <a:pt x="2057" y="4100"/>
                  </a:lnTo>
                  <a:lnTo>
                    <a:pt x="2064" y="4100"/>
                  </a:lnTo>
                  <a:lnTo>
                    <a:pt x="2093" y="4140"/>
                  </a:lnTo>
                  <a:lnTo>
                    <a:pt x="2129" y="4160"/>
                  </a:lnTo>
                  <a:lnTo>
                    <a:pt x="2144" y="4180"/>
                  </a:lnTo>
                  <a:lnTo>
                    <a:pt x="2192" y="4200"/>
                  </a:lnTo>
                  <a:lnTo>
                    <a:pt x="2228" y="4220"/>
                  </a:lnTo>
                  <a:lnTo>
                    <a:pt x="2266" y="4240"/>
                  </a:lnTo>
                  <a:lnTo>
                    <a:pt x="2307" y="4240"/>
                  </a:lnTo>
                  <a:lnTo>
                    <a:pt x="2352" y="4260"/>
                  </a:lnTo>
                  <a:lnTo>
                    <a:pt x="2398" y="4260"/>
                  </a:lnTo>
                  <a:lnTo>
                    <a:pt x="2448" y="4280"/>
                  </a:lnTo>
                  <a:lnTo>
                    <a:pt x="2552" y="4280"/>
                  </a:lnTo>
                  <a:lnTo>
                    <a:pt x="2607" y="4300"/>
                  </a:lnTo>
                  <a:close/>
                  <a:moveTo>
                    <a:pt x="3053" y="4280"/>
                  </a:moveTo>
                  <a:lnTo>
                    <a:pt x="2933" y="4280"/>
                  </a:lnTo>
                  <a:lnTo>
                    <a:pt x="2991" y="4260"/>
                  </a:lnTo>
                  <a:lnTo>
                    <a:pt x="3048" y="4260"/>
                  </a:lnTo>
                  <a:lnTo>
                    <a:pt x="3101" y="4240"/>
                  </a:lnTo>
                  <a:lnTo>
                    <a:pt x="3156" y="4240"/>
                  </a:lnTo>
                  <a:lnTo>
                    <a:pt x="3132" y="4260"/>
                  </a:lnTo>
                  <a:lnTo>
                    <a:pt x="3053" y="4280"/>
                  </a:lnTo>
                  <a:close/>
                  <a:moveTo>
                    <a:pt x="2936" y="4300"/>
                  </a:moveTo>
                  <a:lnTo>
                    <a:pt x="2806" y="4300"/>
                  </a:lnTo>
                  <a:lnTo>
                    <a:pt x="2871" y="4280"/>
                  </a:lnTo>
                  <a:lnTo>
                    <a:pt x="2996" y="4280"/>
                  </a:lnTo>
                  <a:lnTo>
                    <a:pt x="2936" y="4300"/>
                  </a:lnTo>
                  <a:close/>
                  <a:moveTo>
                    <a:pt x="2808" y="4320"/>
                  </a:moveTo>
                  <a:lnTo>
                    <a:pt x="2604" y="4320"/>
                  </a:lnTo>
                  <a:lnTo>
                    <a:pt x="2549" y="4300"/>
                  </a:lnTo>
                  <a:lnTo>
                    <a:pt x="2873" y="4300"/>
                  </a:lnTo>
                  <a:lnTo>
                    <a:pt x="2808" y="4320"/>
                  </a:lnTo>
                  <a:close/>
                </a:path>
              </a:pathLst>
            </a:custGeom>
            <a:solidFill>
              <a:srgbClr val="62A53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grpSp>
      <p:sp>
        <p:nvSpPr>
          <p:cNvPr id="37" name="CasellaDiTesto 36">
            <a:extLst>
              <a:ext uri="{FF2B5EF4-FFF2-40B4-BE49-F238E27FC236}">
                <a16:creationId xmlns:a16="http://schemas.microsoft.com/office/drawing/2014/main" xmlns="" id="{569CC7B6-A2DE-844B-B331-C618256FD6D0}"/>
              </a:ext>
            </a:extLst>
          </p:cNvPr>
          <p:cNvSpPr txBox="1"/>
          <p:nvPr/>
        </p:nvSpPr>
        <p:spPr>
          <a:xfrm>
            <a:off x="2275182" y="5569528"/>
            <a:ext cx="4351640" cy="646331"/>
          </a:xfrm>
          <a:prstGeom prst="rect">
            <a:avLst/>
          </a:prstGeom>
          <a:noFill/>
        </p:spPr>
        <p:txBody>
          <a:bodyPr wrap="none" rtlCol="0">
            <a:spAutoFit/>
          </a:bodyPr>
          <a:lstStyle/>
          <a:p>
            <a:r>
              <a:rPr lang="it-IT" b="1" dirty="0"/>
              <a:t>Raggiungimento obiettivi di apprendimento</a:t>
            </a:r>
          </a:p>
          <a:p>
            <a:endParaRPr lang="it-IT" dirty="0"/>
          </a:p>
        </p:txBody>
      </p:sp>
    </p:spTree>
    <p:extLst>
      <p:ext uri="{BB962C8B-B14F-4D97-AF65-F5344CB8AC3E}">
        <p14:creationId xmlns:p14="http://schemas.microsoft.com/office/powerpoint/2010/main" val="250567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1BE10AC-CFEC-944D-9418-D0F6D9DF2BF1}"/>
              </a:ext>
            </a:extLst>
          </p:cNvPr>
          <p:cNvSpPr>
            <a:spLocks noGrp="1"/>
          </p:cNvSpPr>
          <p:nvPr>
            <p:ph type="title"/>
          </p:nvPr>
        </p:nvSpPr>
        <p:spPr>
          <a:xfrm>
            <a:off x="1141413" y="618518"/>
            <a:ext cx="9905998" cy="933191"/>
          </a:xfrm>
        </p:spPr>
        <p:txBody>
          <a:bodyPr>
            <a:normAutofit fontScale="90000"/>
          </a:bodyPr>
          <a:lstStyle/>
          <a:p>
            <a:r>
              <a:rPr lang="it-IT" dirty="0"/>
              <a:t/>
            </a:r>
            <a:br>
              <a:rPr lang="it-IT" dirty="0"/>
            </a:br>
            <a:r>
              <a:rPr lang="it-IT" dirty="0"/>
              <a:t/>
            </a:r>
            <a:br>
              <a:rPr lang="it-IT" dirty="0"/>
            </a:br>
            <a:r>
              <a:rPr lang="it-IT" dirty="0"/>
              <a:t>GLI AMBITI TRASVERSALI </a:t>
            </a:r>
          </a:p>
        </p:txBody>
      </p:sp>
      <p:sp>
        <p:nvSpPr>
          <p:cNvPr id="3" name="Segnaposto contenuto 2">
            <a:extLst>
              <a:ext uri="{FF2B5EF4-FFF2-40B4-BE49-F238E27FC236}">
                <a16:creationId xmlns:a16="http://schemas.microsoft.com/office/drawing/2014/main" xmlns="" id="{BD85F54F-91A8-AE4A-94AC-745E45683266}"/>
              </a:ext>
            </a:extLst>
          </p:cNvPr>
          <p:cNvSpPr>
            <a:spLocks noGrp="1"/>
          </p:cNvSpPr>
          <p:nvPr>
            <p:ph idx="1"/>
          </p:nvPr>
        </p:nvSpPr>
        <p:spPr>
          <a:xfrm>
            <a:off x="1141413" y="2488412"/>
            <a:ext cx="9905999" cy="4239492"/>
          </a:xfrm>
        </p:spPr>
        <p:txBody>
          <a:bodyPr>
            <a:normAutofit fontScale="25000" lnSpcReduction="20000"/>
          </a:bodyPr>
          <a:lstStyle/>
          <a:p>
            <a:pPr lvl="0"/>
            <a:r>
              <a:rPr lang="it-IT" sz="7200" b="1" dirty="0"/>
              <a:t>Persona, ambiente e territorio.</a:t>
            </a:r>
          </a:p>
          <a:p>
            <a:pPr marL="0" indent="0">
              <a:buNone/>
            </a:pPr>
            <a:r>
              <a:rPr lang="it-IT" sz="7200" dirty="0"/>
              <a:t>La relazione tra persone e territorio: città, regione, risorse naturali; i luoghi e le azioni reali e virtuali della vita quotidiana; il ruolo dei dispositivi digitali nella ridefinizione della prossimità e nell'esplorazione del territorio della vita quotidiana.</a:t>
            </a:r>
          </a:p>
          <a:p>
            <a:pPr lvl="0"/>
            <a:r>
              <a:rPr lang="it-IT" sz="7200" b="1" dirty="0"/>
              <a:t>Interazione tra le persone</a:t>
            </a:r>
            <a:r>
              <a:rPr lang="it-IT" sz="7200" dirty="0"/>
              <a:t>.</a:t>
            </a:r>
            <a:endParaRPr lang="it-IT" sz="7200" b="1" dirty="0"/>
          </a:p>
          <a:p>
            <a:pPr marL="0" indent="0">
              <a:buNone/>
            </a:pPr>
            <a:r>
              <a:rPr lang="it-IT" sz="7200" dirty="0"/>
              <a:t>La relazione tra alunno/studente e altre persone. La costruzione di relazioni interpersonali improntate al dialogo, al rispetto reciproco, al riconoscimento dei propri e altrui diritti e all’adempimento dei doveri di solidarietà.</a:t>
            </a:r>
          </a:p>
          <a:p>
            <a:pPr lvl="0"/>
            <a:r>
              <a:rPr lang="it-IT" sz="7200" b="1" dirty="0"/>
              <a:t>Cittadinanza e partecipazione</a:t>
            </a:r>
            <a:r>
              <a:rPr lang="it-IT" sz="7200" dirty="0"/>
              <a:t>.</a:t>
            </a:r>
            <a:endParaRPr lang="it-IT" sz="7200" b="1" dirty="0"/>
          </a:p>
          <a:p>
            <a:pPr marL="0" indent="0">
              <a:buNone/>
            </a:pPr>
            <a:r>
              <a:rPr lang="it-IT" sz="7200" dirty="0"/>
              <a:t>L’esercizio della cittadinanza, la capacità di partecipare in modo responsabile alle decisioni pubbliche e a quelle che hanno impatto sulla vita della propria comunità</a:t>
            </a:r>
            <a:r>
              <a:rPr lang="it-IT" dirty="0"/>
              <a:t>.</a:t>
            </a:r>
          </a:p>
          <a:p>
            <a:r>
              <a:rPr lang="it-IT" dirty="0"/>
              <a:t> </a:t>
            </a:r>
          </a:p>
          <a:p>
            <a:r>
              <a:rPr lang="it-IT" dirty="0"/>
              <a:t> </a:t>
            </a:r>
          </a:p>
        </p:txBody>
      </p:sp>
    </p:spTree>
    <p:extLst>
      <p:ext uri="{BB962C8B-B14F-4D97-AF65-F5344CB8AC3E}">
        <p14:creationId xmlns:p14="http://schemas.microsoft.com/office/powerpoint/2010/main" val="935311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1BE10AC-CFEC-944D-9418-D0F6D9DF2BF1}"/>
              </a:ext>
            </a:extLst>
          </p:cNvPr>
          <p:cNvSpPr>
            <a:spLocks noGrp="1"/>
          </p:cNvSpPr>
          <p:nvPr>
            <p:ph type="title"/>
          </p:nvPr>
        </p:nvSpPr>
        <p:spPr>
          <a:xfrm>
            <a:off x="1293813" y="580689"/>
            <a:ext cx="9601196" cy="1303867"/>
          </a:xfrm>
        </p:spPr>
        <p:txBody>
          <a:bodyPr/>
          <a:lstStyle/>
          <a:p>
            <a:r>
              <a:rPr lang="it-IT" dirty="0"/>
              <a:t>GLI AMBITI TRASVERSALI</a:t>
            </a:r>
          </a:p>
        </p:txBody>
      </p:sp>
      <p:sp>
        <p:nvSpPr>
          <p:cNvPr id="3" name="Segnaposto contenuto 2">
            <a:extLst>
              <a:ext uri="{FF2B5EF4-FFF2-40B4-BE49-F238E27FC236}">
                <a16:creationId xmlns:a16="http://schemas.microsoft.com/office/drawing/2014/main" xmlns="" id="{BD85F54F-91A8-AE4A-94AC-745E45683266}"/>
              </a:ext>
            </a:extLst>
          </p:cNvPr>
          <p:cNvSpPr>
            <a:spLocks noGrp="1"/>
          </p:cNvSpPr>
          <p:nvPr>
            <p:ph idx="1"/>
          </p:nvPr>
        </p:nvSpPr>
        <p:spPr>
          <a:xfrm>
            <a:off x="1141412" y="1745673"/>
            <a:ext cx="9905999" cy="4045528"/>
          </a:xfrm>
        </p:spPr>
        <p:txBody>
          <a:bodyPr>
            <a:normAutofit fontScale="92500"/>
          </a:bodyPr>
          <a:lstStyle/>
          <a:p>
            <a:pPr lvl="0"/>
            <a:r>
              <a:rPr lang="it-IT" b="1" dirty="0"/>
              <a:t>Diritti sociali e benessere</a:t>
            </a:r>
            <a:r>
              <a:rPr lang="it-IT" dirty="0"/>
              <a:t>.</a:t>
            </a:r>
            <a:endParaRPr lang="it-IT" b="1" dirty="0"/>
          </a:p>
          <a:p>
            <a:pPr marL="0" indent="0">
              <a:buNone/>
            </a:pPr>
            <a:r>
              <a:rPr lang="it-IT" dirty="0"/>
              <a:t>Le istituzioni e gli strumenti che garantiscono il diritto alla salute, all’istruzione, al lavoro. Il diritto a condizioni di vita dignitose, al pieno sviluppo della persona umana.</a:t>
            </a:r>
          </a:p>
          <a:p>
            <a:pPr lvl="0"/>
            <a:r>
              <a:rPr lang="it-IT" b="1" dirty="0"/>
              <a:t>Il passaggio a un'economia sostenibile.</a:t>
            </a:r>
          </a:p>
          <a:p>
            <a:pPr marL="0" indent="0">
              <a:buNone/>
            </a:pPr>
            <a:r>
              <a:rPr lang="it-IT" dirty="0"/>
              <a:t>La transizione verso un modello economico sostenibile in grado di coniugare creazione di valore economico, sostenibilità sociale e ambientale.</a:t>
            </a:r>
          </a:p>
          <a:p>
            <a:pPr lvl="0"/>
            <a:r>
              <a:rPr lang="it-IT" b="1" dirty="0"/>
              <a:t>Il contesto globale</a:t>
            </a:r>
          </a:p>
          <a:p>
            <a:pPr marL="0" indent="0">
              <a:buNone/>
            </a:pPr>
            <a:r>
              <a:rPr lang="it-IT" dirty="0"/>
              <a:t>L’Unione Europea, le istituzioni internazionali e le loro funzioni. Gli strumenti per costruire la pace, mantenere la stabilità climatica e garantire il rispetto dei diritti umani.</a:t>
            </a:r>
          </a:p>
          <a:p>
            <a:endParaRPr lang="it-IT" dirty="0"/>
          </a:p>
        </p:txBody>
      </p:sp>
    </p:spTree>
    <p:extLst>
      <p:ext uri="{BB962C8B-B14F-4D97-AF65-F5344CB8AC3E}">
        <p14:creationId xmlns:p14="http://schemas.microsoft.com/office/powerpoint/2010/main" val="2848130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3E2181-5AF0-E047-A3C7-AE82C0B57368}"/>
              </a:ext>
            </a:extLst>
          </p:cNvPr>
          <p:cNvSpPr>
            <a:spLocks noGrp="1"/>
          </p:cNvSpPr>
          <p:nvPr>
            <p:ph type="title"/>
          </p:nvPr>
        </p:nvSpPr>
        <p:spPr>
          <a:xfrm>
            <a:off x="1141413" y="618518"/>
            <a:ext cx="9905998" cy="739227"/>
          </a:xfrm>
        </p:spPr>
        <p:txBody>
          <a:bodyPr>
            <a:normAutofit/>
          </a:bodyPr>
          <a:lstStyle/>
          <a:p>
            <a:r>
              <a:rPr lang="it-IT" sz="2800" dirty="0"/>
              <a:t>Ambito trasversale n. 1 - “Persona, ambiente e territorio”</a:t>
            </a:r>
          </a:p>
        </p:txBody>
      </p:sp>
      <p:sp>
        <p:nvSpPr>
          <p:cNvPr id="3" name="Segnaposto contenuto 2">
            <a:extLst>
              <a:ext uri="{FF2B5EF4-FFF2-40B4-BE49-F238E27FC236}">
                <a16:creationId xmlns:a16="http://schemas.microsoft.com/office/drawing/2014/main" xmlns="" id="{09ABB407-3F17-AA47-A9B7-C4AC44FAD5E4}"/>
              </a:ext>
            </a:extLst>
          </p:cNvPr>
          <p:cNvSpPr>
            <a:spLocks noGrp="1"/>
          </p:cNvSpPr>
          <p:nvPr>
            <p:ph idx="1"/>
          </p:nvPr>
        </p:nvSpPr>
        <p:spPr>
          <a:xfrm>
            <a:off x="1141412" y="1357745"/>
            <a:ext cx="9905999" cy="4433456"/>
          </a:xfrm>
        </p:spPr>
        <p:txBody>
          <a:bodyPr>
            <a:normAutofit/>
          </a:bodyPr>
          <a:lstStyle/>
          <a:p>
            <a:pPr marL="0" indent="0" algn="just">
              <a:buNone/>
            </a:pPr>
            <a:r>
              <a:rPr lang="it-IT" sz="2800" dirty="0"/>
              <a:t>Gli studenti faranno esperienza dell’ambiente che li circonda, valorizzando il territorio e le sue tradizioni (nella sua identità naturale, ambientale, culturale, sociale, storica, economica e istituzionale) come risorsa per comprendere l’interdipendenza tra persone, collettività e Istituzioni, tra centro e periferia, tra aree urbane e rurali, esplorando le risorse, le ricchezze, le potenzialità, le trasformazioni del luogo in cui si vive, a partire dall’ambiente prossimo del bambino ed estendendo lo sguardo verso comunità via via più ampie fino a ricomprendere il contesto sovranazionale e planetario.</a:t>
            </a:r>
          </a:p>
          <a:p>
            <a:pPr marL="0" indent="0">
              <a:buNone/>
            </a:pPr>
            <a:endParaRPr lang="it-IT" dirty="0"/>
          </a:p>
        </p:txBody>
      </p:sp>
    </p:spTree>
    <p:extLst>
      <p:ext uri="{BB962C8B-B14F-4D97-AF65-F5344CB8AC3E}">
        <p14:creationId xmlns:p14="http://schemas.microsoft.com/office/powerpoint/2010/main" val="233667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41862D-00F9-2948-93E5-23E06AC272EE}"/>
              </a:ext>
            </a:extLst>
          </p:cNvPr>
          <p:cNvSpPr>
            <a:spLocks noGrp="1"/>
          </p:cNvSpPr>
          <p:nvPr>
            <p:ph type="title"/>
          </p:nvPr>
        </p:nvSpPr>
        <p:spPr/>
        <p:txBody>
          <a:bodyPr>
            <a:normAutofit fontScale="90000"/>
          </a:bodyPr>
          <a:lstStyle/>
          <a:p>
            <a:r>
              <a:rPr lang="it-IT" sz="3600" dirty="0"/>
              <a:t>PERCORSI DIDATTICI PER IL PRIMO CICLO</a:t>
            </a:r>
            <a:r>
              <a:rPr lang="it-IT" dirty="0"/>
              <a:t/>
            </a:r>
            <a:br>
              <a:rPr lang="it-IT" dirty="0"/>
            </a:br>
            <a:r>
              <a:rPr lang="it-IT" dirty="0"/>
              <a:t> </a:t>
            </a:r>
          </a:p>
        </p:txBody>
      </p:sp>
      <p:sp>
        <p:nvSpPr>
          <p:cNvPr id="3" name="Segnaposto contenuto 2">
            <a:extLst>
              <a:ext uri="{FF2B5EF4-FFF2-40B4-BE49-F238E27FC236}">
                <a16:creationId xmlns:a16="http://schemas.microsoft.com/office/drawing/2014/main" xmlns="" id="{F2AB2F68-6FE1-C743-96C3-3122FE38FC7A}"/>
              </a:ext>
            </a:extLst>
          </p:cNvPr>
          <p:cNvSpPr>
            <a:spLocks noGrp="1"/>
          </p:cNvSpPr>
          <p:nvPr>
            <p:ph idx="1"/>
          </p:nvPr>
        </p:nvSpPr>
        <p:spPr>
          <a:xfrm>
            <a:off x="1141412" y="1593273"/>
            <a:ext cx="9905999" cy="4197928"/>
          </a:xfrm>
        </p:spPr>
        <p:txBody>
          <a:bodyPr>
            <a:normAutofit fontScale="32500" lnSpcReduction="20000"/>
          </a:bodyPr>
          <a:lstStyle/>
          <a:p>
            <a:r>
              <a:rPr lang="it-IT" dirty="0"/>
              <a:t>“</a:t>
            </a:r>
            <a:r>
              <a:rPr lang="it-IT" sz="5800" dirty="0"/>
              <a:t>L’acqua”</a:t>
            </a:r>
          </a:p>
          <a:p>
            <a:pPr marL="0" indent="0">
              <a:buNone/>
            </a:pPr>
            <a:r>
              <a:rPr lang="it-IT" sz="5800" dirty="0"/>
              <a:t>L’acqua come risorsa naturale, bene comune da tutelare, risorsa da condividere per evitare disuguaglianze e conflitti; l’acqua per l’agricoltura e l’industria; l’acqua negli ecosistemi; l’acqua nella crisi climatica; l’acqua e i possibili rischi di spreco; l’acqua e le ecomafie; l’acqua come argomento di dibattito, articoli anche in formato plurilingue e digitale, partecipazione a concorsi.</a:t>
            </a:r>
          </a:p>
          <a:p>
            <a:r>
              <a:rPr lang="it-IT" sz="5800" dirty="0"/>
              <a:t>“Cura dei beni culturali e artistici”</a:t>
            </a:r>
          </a:p>
          <a:p>
            <a:pPr marL="0" indent="0">
              <a:buNone/>
            </a:pPr>
            <a:r>
              <a:rPr lang="it-IT" sz="5800" dirty="0"/>
              <a:t>Da una prima ricognizione e mappatura dei beni culturali e artistici del proprio territorio, unita alla conoscenza dell’articolo 9 della Costituzione, predisposizione di guide, schedari, articoli, anche in formato plurilingue e digitale; ipotesi di strategie di intervento per la tutela, la conservazione e la valorizzazione dei beni culturali e artistici, in collaborazione con enti e istituzioni allo scopo preposte.</a:t>
            </a:r>
          </a:p>
          <a:p>
            <a:r>
              <a:rPr lang="it-IT" sz="5800" dirty="0"/>
              <a:t>“Il contributo della scienza e della tecnologia per l’ambiente”</a:t>
            </a:r>
          </a:p>
          <a:p>
            <a:pPr marL="0" indent="0">
              <a:buNone/>
            </a:pPr>
            <a:r>
              <a:rPr lang="it-IT" sz="5800" dirty="0"/>
              <a:t>A partire da una problematica ambientale di attualità, ricerca di informazioni attraverso diverse modalità e strumenti, effettuando analisi, confronto e attendibilità delle fonti, formulando ipotesi di possibili interventi a livello scientifico o tecnologico.</a:t>
            </a:r>
          </a:p>
          <a:p>
            <a:endParaRPr lang="it-IT" dirty="0"/>
          </a:p>
        </p:txBody>
      </p:sp>
    </p:spTree>
    <p:extLst>
      <p:ext uri="{BB962C8B-B14F-4D97-AF65-F5344CB8AC3E}">
        <p14:creationId xmlns:p14="http://schemas.microsoft.com/office/powerpoint/2010/main" val="3666174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00B53DE-E406-C640-8A11-46379BBC6DF1}"/>
              </a:ext>
            </a:extLst>
          </p:cNvPr>
          <p:cNvSpPr>
            <a:spLocks noGrp="1"/>
          </p:cNvSpPr>
          <p:nvPr>
            <p:ph type="title"/>
          </p:nvPr>
        </p:nvSpPr>
        <p:spPr/>
        <p:txBody>
          <a:bodyPr/>
          <a:lstStyle/>
          <a:p>
            <a:r>
              <a:rPr lang="it-IT" dirty="0"/>
              <a:t>PISTE DI LAVORO SSIG - SSIIG</a:t>
            </a:r>
          </a:p>
        </p:txBody>
      </p:sp>
      <p:sp>
        <p:nvSpPr>
          <p:cNvPr id="3" name="Segnaposto contenuto 2">
            <a:extLst>
              <a:ext uri="{FF2B5EF4-FFF2-40B4-BE49-F238E27FC236}">
                <a16:creationId xmlns:a16="http://schemas.microsoft.com/office/drawing/2014/main" xmlns="" id="{32F9CE8C-971F-304B-9BAC-A040FD8F24B6}"/>
              </a:ext>
            </a:extLst>
          </p:cNvPr>
          <p:cNvSpPr>
            <a:spLocks noGrp="1"/>
          </p:cNvSpPr>
          <p:nvPr>
            <p:ph idx="1"/>
          </p:nvPr>
        </p:nvSpPr>
        <p:spPr/>
        <p:txBody>
          <a:bodyPr>
            <a:normAutofit lnSpcReduction="10000"/>
          </a:bodyPr>
          <a:lstStyle/>
          <a:p>
            <a:pPr marL="0" indent="0" algn="just">
              <a:buNone/>
            </a:pPr>
            <a:endParaRPr lang="it-IT" dirty="0"/>
          </a:p>
          <a:p>
            <a:pPr algn="just"/>
            <a:r>
              <a:rPr lang="it-IT" b="1" i="1" dirty="0"/>
              <a:t>“La città, lo Stato, l’Europa”</a:t>
            </a:r>
          </a:p>
          <a:p>
            <a:pPr marL="0" indent="0" algn="just">
              <a:buNone/>
            </a:pPr>
            <a:r>
              <a:rPr lang="it-IT" dirty="0"/>
              <a:t>Prendendo spunto dall’ambiente più prossimo all’alunno, individuare i soggetti istituzionali che, a livello di città, Italia, Europa hanno responsabilità decisionali e intervengono per tutelare l’ambiente e il paesaggio (studio del piano regolatore, modalità di raccolta e smaltimento dei rifiuti, cura del verde della propria città), confrontando dati, articoli, norme che regolano tali aspetti in altre città italiane ed europee.</a:t>
            </a:r>
          </a:p>
          <a:p>
            <a:pPr marL="0" indent="0">
              <a:buNone/>
            </a:pPr>
            <a:endParaRPr lang="it-IT" dirty="0"/>
          </a:p>
        </p:txBody>
      </p:sp>
    </p:spTree>
    <p:extLst>
      <p:ext uri="{BB962C8B-B14F-4D97-AF65-F5344CB8AC3E}">
        <p14:creationId xmlns:p14="http://schemas.microsoft.com/office/powerpoint/2010/main" val="74100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B28245D-6638-5D4C-9D67-B825BDBD297B}"/>
              </a:ext>
            </a:extLst>
          </p:cNvPr>
          <p:cNvSpPr>
            <a:spLocks noGrp="1"/>
          </p:cNvSpPr>
          <p:nvPr>
            <p:ph type="title"/>
          </p:nvPr>
        </p:nvSpPr>
        <p:spPr/>
        <p:txBody>
          <a:bodyPr>
            <a:normAutofit fontScale="90000"/>
          </a:bodyPr>
          <a:lstStyle/>
          <a:p>
            <a:r>
              <a:rPr lang="it-IT" dirty="0">
                <a:solidFill>
                  <a:srgbClr val="FF0000"/>
                </a:solidFill>
              </a:rPr>
              <a:t>LE LINEE GUIDA A SEGUITO DELLA </a:t>
            </a:r>
            <a:br>
              <a:rPr lang="it-IT" dirty="0">
                <a:solidFill>
                  <a:srgbClr val="FF0000"/>
                </a:solidFill>
              </a:rPr>
            </a:br>
            <a:r>
              <a:rPr lang="it-IT" dirty="0">
                <a:solidFill>
                  <a:srgbClr val="FF0000"/>
                </a:solidFill>
              </a:rPr>
              <a:t>L. 92/2019</a:t>
            </a:r>
          </a:p>
        </p:txBody>
      </p:sp>
      <p:sp>
        <p:nvSpPr>
          <p:cNvPr id="3" name="Segnaposto contenuto 2">
            <a:extLst>
              <a:ext uri="{FF2B5EF4-FFF2-40B4-BE49-F238E27FC236}">
                <a16:creationId xmlns:a16="http://schemas.microsoft.com/office/drawing/2014/main" xmlns="" id="{7EE68D3B-2F77-1047-9455-4DF31760FAF1}"/>
              </a:ext>
            </a:extLst>
          </p:cNvPr>
          <p:cNvSpPr>
            <a:spLocks noGrp="1"/>
          </p:cNvSpPr>
          <p:nvPr>
            <p:ph idx="1"/>
          </p:nvPr>
        </p:nvSpPr>
        <p:spPr/>
        <p:txBody>
          <a:bodyPr>
            <a:normAutofit fontScale="92500" lnSpcReduction="10000"/>
          </a:bodyPr>
          <a:lstStyle/>
          <a:p>
            <a:pPr marL="0" indent="0" algn="just">
              <a:buNone/>
            </a:pPr>
            <a:r>
              <a:rPr lang="it-IT" dirty="0">
                <a:solidFill>
                  <a:srgbClr val="FF0000"/>
                </a:solidFill>
              </a:rPr>
              <a:t>Le Istituzioni scolastiche sono chiamate ad </a:t>
            </a:r>
            <a:r>
              <a:rPr lang="it-IT" b="1" dirty="0">
                <a:solidFill>
                  <a:srgbClr val="FF0000"/>
                </a:solidFill>
              </a:rPr>
              <a:t>aggiornare i curricoli di istituto </a:t>
            </a:r>
            <a:r>
              <a:rPr lang="it-IT" dirty="0">
                <a:solidFill>
                  <a:srgbClr val="FF0000"/>
                </a:solidFill>
              </a:rPr>
              <a:t>e l’attività di programmazione didattica nel primo e nel secondo ciclo di istruzione, al fine di sviluppare “la conoscenza e la comprensione delle strutture e dei profili sociali, economici, giuridici, civici e ambientali della </a:t>
            </a:r>
            <a:r>
              <a:rPr lang="it-IT" dirty="0" err="1">
                <a:solidFill>
                  <a:srgbClr val="FF0000"/>
                </a:solidFill>
              </a:rPr>
              <a:t>societa</a:t>
            </a:r>
            <a:r>
              <a:rPr lang="it-IT" dirty="0">
                <a:solidFill>
                  <a:srgbClr val="FF0000"/>
                </a:solidFill>
              </a:rPr>
              <a:t>̀” (articolo 2, comma 1 della Legge), </a:t>
            </a:r>
            <a:r>
              <a:rPr lang="it-IT" dirty="0" err="1">
                <a:solidFill>
                  <a:srgbClr val="FF0000"/>
                </a:solidFill>
              </a:rPr>
              <a:t>nonche</a:t>
            </a:r>
            <a:r>
              <a:rPr lang="it-IT" dirty="0">
                <a:solidFill>
                  <a:srgbClr val="FF0000"/>
                </a:solidFill>
              </a:rPr>
              <a:t>́ ad individuare nella conoscenza e nell’attuazione consapevole dei regolamenti di Istituto, dello Statuto delle studentesse e degli studenti, nel Patto educativo di </a:t>
            </a:r>
            <a:r>
              <a:rPr lang="it-IT" dirty="0" err="1">
                <a:solidFill>
                  <a:srgbClr val="FF0000"/>
                </a:solidFill>
              </a:rPr>
              <a:t>corresponsabilita</a:t>
            </a:r>
            <a:r>
              <a:rPr lang="it-IT" dirty="0">
                <a:solidFill>
                  <a:srgbClr val="FF0000"/>
                </a:solidFill>
              </a:rPr>
              <a:t>̀, esteso ai percorsi di scuola primaria, un terreno di esercizio concreto per sviluppare “la capacità di agire da cittadini responsabili e di partecipare pienamente e consapevolmente alla vita civica, culturale e sociale della </a:t>
            </a:r>
            <a:r>
              <a:rPr lang="it-IT" dirty="0" err="1">
                <a:solidFill>
                  <a:srgbClr val="FF0000"/>
                </a:solidFill>
              </a:rPr>
              <a:t>comunita</a:t>
            </a:r>
            <a:r>
              <a:rPr lang="it-IT" dirty="0">
                <a:solidFill>
                  <a:srgbClr val="FF0000"/>
                </a:solidFill>
              </a:rPr>
              <a:t>̀” (articolo 1, comma 1 della Legge). </a:t>
            </a:r>
          </a:p>
          <a:p>
            <a:endParaRPr lang="it-IT" dirty="0"/>
          </a:p>
        </p:txBody>
      </p:sp>
    </p:spTree>
    <p:extLst>
      <p:ext uri="{BB962C8B-B14F-4D97-AF65-F5344CB8AC3E}">
        <p14:creationId xmlns:p14="http://schemas.microsoft.com/office/powerpoint/2010/main" val="3199712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90777FB-14A8-EB46-9E5E-93D9B2B37C57}"/>
              </a:ext>
            </a:extLst>
          </p:cNvPr>
          <p:cNvSpPr>
            <a:spLocks noGrp="1"/>
          </p:cNvSpPr>
          <p:nvPr>
            <p:ph type="title"/>
          </p:nvPr>
        </p:nvSpPr>
        <p:spPr>
          <a:xfrm>
            <a:off x="1141413" y="618518"/>
            <a:ext cx="9905998" cy="919337"/>
          </a:xfrm>
        </p:spPr>
        <p:txBody>
          <a:bodyPr>
            <a:normAutofit/>
          </a:bodyPr>
          <a:lstStyle/>
          <a:p>
            <a:r>
              <a:rPr lang="it-IT" sz="2800" dirty="0"/>
              <a:t>Ambito trasversale n. 5 - “Transizione ad una economia sostenibile”</a:t>
            </a:r>
          </a:p>
        </p:txBody>
      </p:sp>
      <p:sp>
        <p:nvSpPr>
          <p:cNvPr id="3" name="Segnaposto contenuto 2">
            <a:extLst>
              <a:ext uri="{FF2B5EF4-FFF2-40B4-BE49-F238E27FC236}">
                <a16:creationId xmlns:a16="http://schemas.microsoft.com/office/drawing/2014/main" xmlns="" id="{5B2E4344-5241-064F-910B-41041A203ECE}"/>
              </a:ext>
            </a:extLst>
          </p:cNvPr>
          <p:cNvSpPr>
            <a:spLocks noGrp="1"/>
          </p:cNvSpPr>
          <p:nvPr>
            <p:ph idx="1"/>
          </p:nvPr>
        </p:nvSpPr>
        <p:spPr>
          <a:xfrm>
            <a:off x="1141412" y="1427018"/>
            <a:ext cx="9905999" cy="4364183"/>
          </a:xfrm>
        </p:spPr>
        <p:txBody>
          <a:bodyPr>
            <a:normAutofit fontScale="92500" lnSpcReduction="20000"/>
          </a:bodyPr>
          <a:lstStyle/>
          <a:p>
            <a:pPr algn="just"/>
            <a:r>
              <a:rPr lang="it-IT" b="1" dirty="0"/>
              <a:t>Questa dimensione di approfondimento fornisce orientamenti alle scuole per la progettazione di percorsi didattici attraverso l’illustrazione dei problemi di sostenibilità del sistema socioeconomico nelle sue diverse dimensioni (sociale, ambientale, umana, demografica), mettendo in luce come le scelte degli attori principali (istituzioni pubbliche, imprese, cittadini che agiscono in forma organizzata o meno) sono tra di loro connesse e in che modo esse possono favorire la transizione</a:t>
            </a:r>
            <a:r>
              <a:rPr lang="it-IT" dirty="0"/>
              <a:t>. </a:t>
            </a:r>
          </a:p>
          <a:p>
            <a:pPr algn="just"/>
            <a:r>
              <a:rPr lang="it-IT" dirty="0"/>
              <a:t>Quanto al ruolo delle persone, è importante sottolineare che la transizione passa attraverso il cambiamento dei loro stili di vita (scelte di consumo e risparmio, gestione dei beni comuni) e i percorsi di cittadinanza attiva. Le istanze che vengono dal basso per politiche più attente alla lotta al cambiamento climatico possono diventare un forte fattore di cambiamento, per cui sarà importante sottolineare il nesso imprescindibile tra democrazia, partecipazione e rivendicazione di istanze legate alle trasformazioni ambientali.</a:t>
            </a:r>
          </a:p>
          <a:p>
            <a:pPr marL="0" indent="0">
              <a:buNone/>
            </a:pPr>
            <a:endParaRPr lang="it-IT" b="1" dirty="0"/>
          </a:p>
          <a:p>
            <a:endParaRPr lang="it-IT" dirty="0"/>
          </a:p>
        </p:txBody>
      </p:sp>
    </p:spTree>
    <p:extLst>
      <p:ext uri="{BB962C8B-B14F-4D97-AF65-F5344CB8AC3E}">
        <p14:creationId xmlns:p14="http://schemas.microsoft.com/office/powerpoint/2010/main" val="3769181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3D0902-FB10-C441-AFDA-ED9FFF0EF34F}"/>
              </a:ext>
            </a:extLst>
          </p:cNvPr>
          <p:cNvSpPr>
            <a:spLocks noGrp="1"/>
          </p:cNvSpPr>
          <p:nvPr>
            <p:ph type="title"/>
          </p:nvPr>
        </p:nvSpPr>
        <p:spPr/>
        <p:txBody>
          <a:bodyPr>
            <a:normAutofit fontScale="90000"/>
          </a:bodyPr>
          <a:lstStyle/>
          <a:p>
            <a:r>
              <a:rPr lang="it-IT" dirty="0"/>
              <a:t>PERCORSI DIDATTICI PER IL PRIMO CICLO</a:t>
            </a:r>
          </a:p>
        </p:txBody>
      </p:sp>
      <p:sp>
        <p:nvSpPr>
          <p:cNvPr id="3" name="Segnaposto contenuto 2">
            <a:extLst>
              <a:ext uri="{FF2B5EF4-FFF2-40B4-BE49-F238E27FC236}">
                <a16:creationId xmlns:a16="http://schemas.microsoft.com/office/drawing/2014/main" xmlns="" id="{E361AA4B-0375-504E-90DC-5E4A0A2A6D50}"/>
              </a:ext>
            </a:extLst>
          </p:cNvPr>
          <p:cNvSpPr>
            <a:spLocks noGrp="1"/>
          </p:cNvSpPr>
          <p:nvPr>
            <p:ph idx="1"/>
          </p:nvPr>
        </p:nvSpPr>
        <p:spPr>
          <a:xfrm>
            <a:off x="1295402" y="2516121"/>
            <a:ext cx="9905999" cy="4211783"/>
          </a:xfrm>
        </p:spPr>
        <p:txBody>
          <a:bodyPr>
            <a:noAutofit/>
          </a:bodyPr>
          <a:lstStyle/>
          <a:p>
            <a:pPr marL="0" indent="0">
              <a:buNone/>
            </a:pPr>
            <a:r>
              <a:rPr lang="it-IT" sz="2800" dirty="0"/>
              <a:t>“Dalla terra alla fabbrica allo scaffale”</a:t>
            </a:r>
          </a:p>
          <a:p>
            <a:pPr marL="0" indent="0">
              <a:buNone/>
            </a:pPr>
            <a:r>
              <a:rPr lang="it-IT" sz="2800" dirty="0"/>
              <a:t>Il percorso delle merci nell’economia globalizzata, valutazione dell’impatto economico, sociale ed ambientale.</a:t>
            </a:r>
          </a:p>
          <a:p>
            <a:pPr marL="0" indent="0">
              <a:buNone/>
            </a:pPr>
            <a:r>
              <a:rPr lang="it-IT" sz="2800" dirty="0"/>
              <a:t>“Io e l’energia”</a:t>
            </a:r>
          </a:p>
          <a:p>
            <a:pPr marL="0" indent="0">
              <a:buNone/>
            </a:pPr>
            <a:r>
              <a:rPr lang="it-IT" sz="2800" dirty="0"/>
              <a:t>Analisi del consumo energetico nel corso di una giornata tipica (dello studente, del docente, etc.) e le possibili azioni volte a ridurre gli sprechi.</a:t>
            </a:r>
          </a:p>
        </p:txBody>
      </p:sp>
    </p:spTree>
    <p:extLst>
      <p:ext uri="{BB962C8B-B14F-4D97-AF65-F5344CB8AC3E}">
        <p14:creationId xmlns:p14="http://schemas.microsoft.com/office/powerpoint/2010/main" val="1640841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3D0902-FB10-C441-AFDA-ED9FFF0EF34F}"/>
              </a:ext>
            </a:extLst>
          </p:cNvPr>
          <p:cNvSpPr>
            <a:spLocks noGrp="1"/>
          </p:cNvSpPr>
          <p:nvPr>
            <p:ph type="title"/>
          </p:nvPr>
        </p:nvSpPr>
        <p:spPr/>
        <p:txBody>
          <a:bodyPr>
            <a:normAutofit fontScale="90000"/>
          </a:bodyPr>
          <a:lstStyle/>
          <a:p>
            <a:r>
              <a:rPr lang="it-IT" dirty="0"/>
              <a:t>PERCORSI DIDATTICI PER IL SECONDO CICLO</a:t>
            </a:r>
          </a:p>
        </p:txBody>
      </p:sp>
      <p:sp>
        <p:nvSpPr>
          <p:cNvPr id="3" name="Segnaposto contenuto 2">
            <a:extLst>
              <a:ext uri="{FF2B5EF4-FFF2-40B4-BE49-F238E27FC236}">
                <a16:creationId xmlns:a16="http://schemas.microsoft.com/office/drawing/2014/main" xmlns="" id="{E361AA4B-0375-504E-90DC-5E4A0A2A6D50}"/>
              </a:ext>
            </a:extLst>
          </p:cNvPr>
          <p:cNvSpPr>
            <a:spLocks noGrp="1"/>
          </p:cNvSpPr>
          <p:nvPr>
            <p:ph idx="1"/>
          </p:nvPr>
        </p:nvSpPr>
        <p:spPr>
          <a:xfrm>
            <a:off x="1295402" y="2471516"/>
            <a:ext cx="9905999" cy="4211783"/>
          </a:xfrm>
        </p:spPr>
        <p:txBody>
          <a:bodyPr>
            <a:noAutofit/>
          </a:bodyPr>
          <a:lstStyle/>
          <a:p>
            <a:pPr marL="0" indent="0">
              <a:buNone/>
            </a:pPr>
            <a:r>
              <a:rPr lang="it-IT" sz="1800" dirty="0"/>
              <a:t>“L’impronta ecologica”</a:t>
            </a:r>
          </a:p>
          <a:p>
            <a:pPr marL="0" indent="0">
              <a:buNone/>
            </a:pPr>
            <a:r>
              <a:rPr lang="it-IT" sz="1800" dirty="0"/>
              <a:t>Analizzare il ciclo dell’anidride carbonica, con particolare riferimento all’impatto e alla sostenibilità ambientale, prendere in esame un territorio e tracciare il ciclo tenendo presente le sue caratteristiche </a:t>
            </a:r>
            <a:r>
              <a:rPr lang="it-IT" sz="1800" dirty="0" err="1"/>
              <a:t>bio</a:t>
            </a:r>
            <a:r>
              <a:rPr lang="it-IT" sz="1800" dirty="0"/>
              <a:t>-geo-chimiche. Misurare (modello) l'area biologicamente produttiva del proprio territorio necessaria a rigenerare le risorse consumate e ad assorbire i rifiuti prodotti.</a:t>
            </a:r>
          </a:p>
          <a:p>
            <a:r>
              <a:rPr lang="it-IT" sz="1800" dirty="0"/>
              <a:t>“Simulazione Assemblea ONU”</a:t>
            </a:r>
          </a:p>
          <a:p>
            <a:pPr marL="0" indent="0">
              <a:buNone/>
            </a:pPr>
            <a:r>
              <a:rPr lang="it-IT" sz="1800" dirty="0"/>
              <a:t>Simulazione di sessioni dell’Assemblea dell’Organizzazione delle Nazioni Unite per la discussione dei temi di economia sostenibile.</a:t>
            </a:r>
          </a:p>
          <a:p>
            <a:r>
              <a:rPr lang="it-IT" sz="1800" dirty="0"/>
              <a:t>“Che cos’è una scuola sostenibile?”</a:t>
            </a:r>
          </a:p>
          <a:p>
            <a:pPr marL="0" indent="0">
              <a:buNone/>
            </a:pPr>
            <a:r>
              <a:rPr lang="it-IT" sz="1800" dirty="0"/>
              <a:t>Progettare le possibili azioni che possono essere messe in atto nella propria scuola per migliorare la sostenibilità sociale, economica e ambientale.</a:t>
            </a:r>
          </a:p>
        </p:txBody>
      </p:sp>
    </p:spTree>
    <p:extLst>
      <p:ext uri="{BB962C8B-B14F-4D97-AF65-F5344CB8AC3E}">
        <p14:creationId xmlns:p14="http://schemas.microsoft.com/office/powerpoint/2010/main" val="1538834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9862CF-74C6-7646-AC53-AEBD783D6CF0}"/>
              </a:ext>
            </a:extLst>
          </p:cNvPr>
          <p:cNvSpPr>
            <a:spLocks noGrp="1"/>
          </p:cNvSpPr>
          <p:nvPr>
            <p:ph type="title"/>
          </p:nvPr>
        </p:nvSpPr>
        <p:spPr/>
        <p:txBody>
          <a:bodyPr>
            <a:normAutofit fontScale="90000"/>
          </a:bodyPr>
          <a:lstStyle/>
          <a:p>
            <a:r>
              <a:rPr lang="it-IT" dirty="0"/>
              <a:t>Strumenti (da Kit </a:t>
            </a:r>
            <a:r>
              <a:rPr lang="it-IT" dirty="0" err="1"/>
              <a:t>unicef</a:t>
            </a:r>
            <a:r>
              <a:rPr lang="it-IT" dirty="0"/>
              <a:t> - obiettivi di sviluppo sostenibile)</a:t>
            </a:r>
          </a:p>
        </p:txBody>
      </p:sp>
      <p:sp>
        <p:nvSpPr>
          <p:cNvPr id="3" name="Segnaposto contenuto 2">
            <a:extLst>
              <a:ext uri="{FF2B5EF4-FFF2-40B4-BE49-F238E27FC236}">
                <a16:creationId xmlns:a16="http://schemas.microsoft.com/office/drawing/2014/main" xmlns="" id="{83EC845A-8ABC-5A49-9C4A-F4D2F558990F}"/>
              </a:ext>
            </a:extLst>
          </p:cNvPr>
          <p:cNvSpPr>
            <a:spLocks noGrp="1"/>
          </p:cNvSpPr>
          <p:nvPr>
            <p:ph idx="1"/>
          </p:nvPr>
        </p:nvSpPr>
        <p:spPr/>
        <p:txBody>
          <a:bodyPr>
            <a:normAutofit fontScale="92500" lnSpcReduction="20000"/>
          </a:bodyPr>
          <a:lstStyle/>
          <a:p>
            <a:r>
              <a:rPr lang="it-IT" dirty="0"/>
              <a:t> Il Mondo che vogliamo: guida per gli obiettivi per i bambini e per i ragazzi</a:t>
            </a:r>
          </a:p>
          <a:p>
            <a:r>
              <a:rPr lang="it-IT" dirty="0"/>
              <a:t>(http://</a:t>
            </a:r>
            <a:r>
              <a:rPr lang="it-IT" dirty="0" err="1"/>
              <a:t>www.unicef.it</a:t>
            </a:r>
            <a:r>
              <a:rPr lang="it-IT" dirty="0"/>
              <a:t>/Allegati/</a:t>
            </a:r>
            <a:r>
              <a:rPr lang="it-IT" dirty="0" err="1"/>
              <a:t>SDGs_Il_mondo_che_vogliamo.pdf</a:t>
            </a:r>
            <a:r>
              <a:rPr lang="it-IT" dirty="0"/>
              <a:t> )La guida è scritta dagli stessi ragazzi ai quali è rivolta. Il suo scopo è quello di aiutare i bambini e i ragazzi a comprendere cosa sono gli </a:t>
            </a:r>
            <a:r>
              <a:rPr lang="it-IT" dirty="0" err="1"/>
              <a:t>SDGs</a:t>
            </a:r>
            <a:r>
              <a:rPr lang="it-IT" dirty="0"/>
              <a:t>, ad analizzare gli effetti che questi hanno sulla loro vita e infine ad impegnarsi per realizzarli nella loro </a:t>
            </a:r>
            <a:r>
              <a:rPr lang="it-IT" dirty="0" err="1"/>
              <a:t>realta</a:t>
            </a:r>
            <a:r>
              <a:rPr lang="it-IT" dirty="0"/>
              <a:t>̀, collaborando con le </a:t>
            </a:r>
            <a:r>
              <a:rPr lang="it-IT" dirty="0" err="1"/>
              <a:t>autorita</a:t>
            </a:r>
            <a:r>
              <a:rPr lang="it-IT" dirty="0"/>
              <a:t>̀ preposte. La guida si sofferma su ogni singolo obiettivo e sulla strategia per raggiungerlo. È importante sollecitare la discussione e il confronto degli alunni sui diversi temi, non arrivando subito alla soluzione dei problemi, ma lasciando spazio alla loro capacità di formulare ipotesi e individuare strategie. </a:t>
            </a:r>
          </a:p>
          <a:p>
            <a:pPr marL="0" indent="0">
              <a:buNone/>
            </a:pPr>
            <a:endParaRPr lang="it-IT" dirty="0"/>
          </a:p>
        </p:txBody>
      </p:sp>
    </p:spTree>
    <p:extLst>
      <p:ext uri="{BB962C8B-B14F-4D97-AF65-F5344CB8AC3E}">
        <p14:creationId xmlns:p14="http://schemas.microsoft.com/office/powerpoint/2010/main" val="3734491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BF5D504-5BEA-754E-95DB-FF4205A3E0F4}"/>
              </a:ext>
            </a:extLst>
          </p:cNvPr>
          <p:cNvSpPr>
            <a:spLocks noGrp="1"/>
          </p:cNvSpPr>
          <p:nvPr>
            <p:ph type="title"/>
          </p:nvPr>
        </p:nvSpPr>
        <p:spPr/>
        <p:txBody>
          <a:bodyPr/>
          <a:lstStyle/>
          <a:p>
            <a:r>
              <a:rPr lang="it-IT" dirty="0"/>
              <a:t>STRUMENTI </a:t>
            </a:r>
          </a:p>
        </p:txBody>
      </p:sp>
      <p:sp>
        <p:nvSpPr>
          <p:cNvPr id="3" name="Segnaposto contenuto 2">
            <a:extLst>
              <a:ext uri="{FF2B5EF4-FFF2-40B4-BE49-F238E27FC236}">
                <a16:creationId xmlns:a16="http://schemas.microsoft.com/office/drawing/2014/main" xmlns="" id="{1BFBE6A6-1648-3343-AF8A-70BD70760AF6}"/>
              </a:ext>
            </a:extLst>
          </p:cNvPr>
          <p:cNvSpPr>
            <a:spLocks noGrp="1"/>
          </p:cNvSpPr>
          <p:nvPr>
            <p:ph idx="1"/>
          </p:nvPr>
        </p:nvSpPr>
        <p:spPr/>
        <p:txBody>
          <a:bodyPr/>
          <a:lstStyle/>
          <a:p>
            <a:pPr marL="0" indent="0">
              <a:buNone/>
            </a:pPr>
            <a:r>
              <a:rPr lang="it-IT" dirty="0"/>
              <a:t>Il video cartone Il mondo che vogliamo (9-13 anni)</a:t>
            </a:r>
          </a:p>
          <a:p>
            <a:r>
              <a:rPr lang="it-IT" dirty="0"/>
              <a:t>(</a:t>
            </a:r>
            <a:r>
              <a:rPr lang="it-IT" dirty="0" err="1"/>
              <a:t>https</a:t>
            </a:r>
            <a:r>
              <a:rPr lang="it-IT" dirty="0"/>
              <a:t>://</a:t>
            </a:r>
            <a:r>
              <a:rPr lang="it-IT" dirty="0" err="1"/>
              <a:t>www.youtube.com</a:t>
            </a:r>
            <a:r>
              <a:rPr lang="it-IT" dirty="0"/>
              <a:t>/</a:t>
            </a:r>
            <a:r>
              <a:rPr lang="it-IT" dirty="0" err="1"/>
              <a:t>watch?v</a:t>
            </a:r>
            <a:r>
              <a:rPr lang="it-IT" dirty="0"/>
              <a:t>=-2cVDhoU0EE )Il video mostra una lezione in classe di una insegnante Mrs. Clark che coinvolge i suoi alunni in una discussione sugli </a:t>
            </a:r>
            <a:r>
              <a:rPr lang="it-IT" dirty="0" err="1"/>
              <a:t>SDGs</a:t>
            </a:r>
            <a:r>
              <a:rPr lang="it-IT" dirty="0"/>
              <a:t> e sulle </a:t>
            </a:r>
            <a:r>
              <a:rPr lang="it-IT" dirty="0" err="1"/>
              <a:t>priorita</a:t>
            </a:r>
            <a:r>
              <a:rPr lang="it-IT" dirty="0"/>
              <a:t>̀ che riguardano gli studenti stessi, le loro famiglie e la loro </a:t>
            </a:r>
            <a:r>
              <a:rPr lang="it-IT" dirty="0" err="1"/>
              <a:t>comunita</a:t>
            </a:r>
            <a:r>
              <a:rPr lang="it-IT" dirty="0"/>
              <a:t>̀. Il testo del video è frutto di un lavoro svolto dal sito “The world </a:t>
            </a:r>
            <a:r>
              <a:rPr lang="it-IT" dirty="0" err="1"/>
              <a:t>we</a:t>
            </a:r>
            <a:r>
              <a:rPr lang="it-IT" dirty="0"/>
              <a:t> </a:t>
            </a:r>
            <a:r>
              <a:rPr lang="it-IT" dirty="0" err="1"/>
              <a:t>want</a:t>
            </a:r>
            <a:r>
              <a:rPr lang="it-IT" dirty="0"/>
              <a:t> 2015” che ha coinvolto 5000 bambini in una consultazione generale su questi temi. </a:t>
            </a:r>
          </a:p>
          <a:p>
            <a:endParaRPr lang="it-IT" dirty="0"/>
          </a:p>
        </p:txBody>
      </p:sp>
    </p:spTree>
    <p:extLst>
      <p:ext uri="{BB962C8B-B14F-4D97-AF65-F5344CB8AC3E}">
        <p14:creationId xmlns:p14="http://schemas.microsoft.com/office/powerpoint/2010/main" val="1714223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653F9C-E5E9-574B-89FA-3F8C8DA4D963}"/>
              </a:ext>
            </a:extLst>
          </p:cNvPr>
          <p:cNvSpPr>
            <a:spLocks noGrp="1"/>
          </p:cNvSpPr>
          <p:nvPr>
            <p:ph type="title"/>
          </p:nvPr>
        </p:nvSpPr>
        <p:spPr/>
        <p:txBody>
          <a:bodyPr/>
          <a:lstStyle/>
          <a:p>
            <a:r>
              <a:rPr lang="it-IT" dirty="0"/>
              <a:t>STRUMENTI </a:t>
            </a:r>
          </a:p>
        </p:txBody>
      </p:sp>
      <p:sp>
        <p:nvSpPr>
          <p:cNvPr id="3" name="Segnaposto contenuto 2">
            <a:extLst>
              <a:ext uri="{FF2B5EF4-FFF2-40B4-BE49-F238E27FC236}">
                <a16:creationId xmlns:a16="http://schemas.microsoft.com/office/drawing/2014/main" xmlns="" id="{0B43D018-42BE-CC46-B1F5-76D140567F5B}"/>
              </a:ext>
            </a:extLst>
          </p:cNvPr>
          <p:cNvSpPr>
            <a:spLocks noGrp="1"/>
          </p:cNvSpPr>
          <p:nvPr>
            <p:ph idx="1"/>
          </p:nvPr>
        </p:nvSpPr>
        <p:spPr/>
        <p:txBody>
          <a:bodyPr/>
          <a:lstStyle/>
          <a:p>
            <a:r>
              <a:rPr lang="it-IT" dirty="0"/>
              <a:t>Documentario su Gli Obiettivi di Sviluppo Sostenibile (14-19 anni)</a:t>
            </a:r>
          </a:p>
          <a:p>
            <a:r>
              <a:rPr lang="it-IT" dirty="0"/>
              <a:t>(</a:t>
            </a:r>
            <a:r>
              <a:rPr lang="it-IT" dirty="0" err="1"/>
              <a:t>https</a:t>
            </a:r>
            <a:r>
              <a:rPr lang="it-IT" dirty="0"/>
              <a:t>://</a:t>
            </a:r>
            <a:r>
              <a:rPr lang="it-IT" dirty="0" err="1"/>
              <a:t>www.youtube.com</a:t>
            </a:r>
            <a:r>
              <a:rPr lang="it-IT" dirty="0"/>
              <a:t>/</a:t>
            </a:r>
            <a:r>
              <a:rPr lang="it-IT" dirty="0" err="1"/>
              <a:t>watch?v</a:t>
            </a:r>
            <a:r>
              <a:rPr lang="it-IT" dirty="0"/>
              <a:t>=ldOG48E8f3o)Un video delle Nazioni Unite che illustra gli Obiettivi e la campagna internazionale lanciata dal Segretario delle Nazioni Unite </a:t>
            </a:r>
            <a:r>
              <a:rPr lang="it-IT" dirty="0" err="1"/>
              <a:t>Ban</a:t>
            </a:r>
            <a:r>
              <a:rPr lang="it-IT" dirty="0"/>
              <a:t> </a:t>
            </a:r>
            <a:r>
              <a:rPr lang="it-IT" dirty="0" err="1"/>
              <a:t>Ki</a:t>
            </a:r>
            <a:r>
              <a:rPr lang="it-IT" dirty="0"/>
              <a:t>-Moon. Le immagini spiegano il rapporto di </a:t>
            </a:r>
            <a:r>
              <a:rPr lang="it-IT" dirty="0" err="1"/>
              <a:t>continuita</a:t>
            </a:r>
            <a:r>
              <a:rPr lang="it-IT" dirty="0"/>
              <a:t>̀ esistente tra il percorso per il raggiungimento degli </a:t>
            </a:r>
            <a:r>
              <a:rPr lang="it-IT" dirty="0" err="1"/>
              <a:t>SDGs</a:t>
            </a:r>
            <a:r>
              <a:rPr lang="it-IT" dirty="0"/>
              <a:t> e quello </a:t>
            </a:r>
            <a:r>
              <a:rPr lang="it-IT" dirty="0" err="1"/>
              <a:t>gia</a:t>
            </a:r>
            <a:r>
              <a:rPr lang="it-IT" dirty="0"/>
              <a:t>̀ svolto per la realizzazione degli Obiettivi di Sviluppo del Millennio (OSM) </a:t>
            </a:r>
          </a:p>
          <a:p>
            <a:pPr marL="0" indent="0">
              <a:buNone/>
            </a:pPr>
            <a:endParaRPr lang="it-IT" dirty="0"/>
          </a:p>
        </p:txBody>
      </p:sp>
    </p:spTree>
    <p:extLst>
      <p:ext uri="{BB962C8B-B14F-4D97-AF65-F5344CB8AC3E}">
        <p14:creationId xmlns:p14="http://schemas.microsoft.com/office/powerpoint/2010/main" val="287449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055D952E-585A-7C45-A5C2-F04B30C06A24}"/>
              </a:ext>
            </a:extLst>
          </p:cNvPr>
          <p:cNvPicPr>
            <a:picLocks noChangeAspect="1"/>
          </p:cNvPicPr>
          <p:nvPr/>
        </p:nvPicPr>
        <p:blipFill>
          <a:blip r:embed="rId2"/>
          <a:stretch>
            <a:fillRect/>
          </a:stretch>
        </p:blipFill>
        <p:spPr>
          <a:xfrm>
            <a:off x="210097" y="0"/>
            <a:ext cx="11771806" cy="6858000"/>
          </a:xfrm>
          <a:prstGeom prst="rect">
            <a:avLst/>
          </a:prstGeom>
        </p:spPr>
      </p:pic>
    </p:spTree>
    <p:extLst>
      <p:ext uri="{BB962C8B-B14F-4D97-AF65-F5344CB8AC3E}">
        <p14:creationId xmlns:p14="http://schemas.microsoft.com/office/powerpoint/2010/main" val="4157860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87749DB-8EEA-484D-81A7-5B88C383CB93}"/>
              </a:ext>
            </a:extLst>
          </p:cNvPr>
          <p:cNvSpPr>
            <a:spLocks noGrp="1"/>
          </p:cNvSpPr>
          <p:nvPr>
            <p:ph type="title"/>
          </p:nvPr>
        </p:nvSpPr>
        <p:spPr/>
        <p:txBody>
          <a:bodyPr/>
          <a:lstStyle/>
          <a:p>
            <a:r>
              <a:rPr lang="it-IT" dirty="0"/>
              <a:t>Grazie </a:t>
            </a:r>
            <a:r>
              <a:rPr lang="it-IT"/>
              <a:t>per l’attenzione </a:t>
            </a:r>
          </a:p>
        </p:txBody>
      </p:sp>
    </p:spTree>
    <p:extLst>
      <p:ext uri="{BB962C8B-B14F-4D97-AF65-F5344CB8AC3E}">
        <p14:creationId xmlns:p14="http://schemas.microsoft.com/office/powerpoint/2010/main" val="141969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2C133E9-B82A-714C-AA23-865FDD1555CE}"/>
              </a:ext>
            </a:extLst>
          </p:cNvPr>
          <p:cNvSpPr>
            <a:spLocks noGrp="1"/>
          </p:cNvSpPr>
          <p:nvPr>
            <p:ph type="title"/>
          </p:nvPr>
        </p:nvSpPr>
        <p:spPr/>
        <p:txBody>
          <a:bodyPr>
            <a:normAutofit fontScale="90000"/>
          </a:bodyPr>
          <a:lstStyle/>
          <a:p>
            <a:pPr algn="just"/>
            <a:r>
              <a:rPr lang="it-IT" sz="3200" dirty="0">
                <a:solidFill>
                  <a:srgbClr val="FF0000"/>
                </a:solidFill>
              </a:rPr>
              <a:t>SVILUPPO SOSTENIBILE, educazione ambientale, conoscenza e tutela del patrimonio e del territorio (Linee guida per l’educazione civica)</a:t>
            </a:r>
          </a:p>
        </p:txBody>
      </p:sp>
      <p:sp>
        <p:nvSpPr>
          <p:cNvPr id="3" name="Segnaposto contenuto 2">
            <a:extLst>
              <a:ext uri="{FF2B5EF4-FFF2-40B4-BE49-F238E27FC236}">
                <a16:creationId xmlns:a16="http://schemas.microsoft.com/office/drawing/2014/main" xmlns="" id="{6B23AC78-2ACD-AF4F-A15D-E95BCF7637D4}"/>
              </a:ext>
            </a:extLst>
          </p:cNvPr>
          <p:cNvSpPr>
            <a:spLocks noGrp="1"/>
          </p:cNvSpPr>
          <p:nvPr>
            <p:ph idx="1"/>
          </p:nvPr>
        </p:nvSpPr>
        <p:spPr/>
        <p:txBody>
          <a:bodyPr>
            <a:normAutofit fontScale="92500" lnSpcReduction="20000"/>
          </a:bodyPr>
          <a:lstStyle/>
          <a:p>
            <a:pPr marL="0" indent="0" algn="just">
              <a:buNone/>
            </a:pPr>
            <a:r>
              <a:rPr lang="it-IT" dirty="0">
                <a:solidFill>
                  <a:srgbClr val="FF0000"/>
                </a:solidFill>
              </a:rPr>
              <a:t/>
            </a:r>
            <a:br>
              <a:rPr lang="it-IT" dirty="0">
                <a:solidFill>
                  <a:srgbClr val="FF0000"/>
                </a:solidFill>
              </a:rPr>
            </a:br>
            <a:r>
              <a:rPr lang="it-IT" dirty="0">
                <a:solidFill>
                  <a:srgbClr val="FF0000"/>
                </a:solidFill>
              </a:rPr>
              <a:t>L’Agenda 2030 dell’ONU ha fissato i 17 obiettivi da perseguire entro il 2030 a salvaguardia della convivenza e dello sviluppo sostenibile. Gli obiettivi </a:t>
            </a:r>
            <a:r>
              <a:rPr lang="it-IT" b="1" dirty="0">
                <a:solidFill>
                  <a:srgbClr val="FF0000"/>
                </a:solidFill>
              </a:rPr>
              <a:t>non riguardano solo </a:t>
            </a:r>
            <a:r>
              <a:rPr lang="it-IT" dirty="0">
                <a:solidFill>
                  <a:srgbClr val="FF0000"/>
                </a:solidFill>
              </a:rPr>
              <a:t>la salvaguardia dell’ambiente e delle risorse naturali, </a:t>
            </a:r>
            <a:r>
              <a:rPr lang="it-IT" b="1" dirty="0">
                <a:solidFill>
                  <a:srgbClr val="FF0000"/>
                </a:solidFill>
              </a:rPr>
              <a:t>ma anche </a:t>
            </a:r>
            <a:r>
              <a:rPr lang="it-IT" dirty="0">
                <a:solidFill>
                  <a:srgbClr val="FF0000"/>
                </a:solidFill>
              </a:rPr>
              <a:t>la costruzione di ambienti di vita, di città, la scelta di modi di vivere inclusivi e rispettosi dei diritti fondamentali delle persone, primi fra tutti la salute, il benessere </a:t>
            </a:r>
            <a:r>
              <a:rPr lang="it-IT" dirty="0" err="1">
                <a:solidFill>
                  <a:srgbClr val="FF0000"/>
                </a:solidFill>
              </a:rPr>
              <a:t>psico</a:t>
            </a:r>
            <a:r>
              <a:rPr lang="it-IT" dirty="0">
                <a:solidFill>
                  <a:srgbClr val="FF0000"/>
                </a:solidFill>
              </a:rPr>
              <a:t>- fisico, la sicurezza alimentare, l’uguaglianza tra soggetti, il lavoro dignitoso, un’istruzione di </a:t>
            </a:r>
            <a:r>
              <a:rPr lang="it-IT" dirty="0" err="1">
                <a:solidFill>
                  <a:srgbClr val="FF0000"/>
                </a:solidFill>
              </a:rPr>
              <a:t>qualita</a:t>
            </a:r>
            <a:r>
              <a:rPr lang="it-IT" dirty="0">
                <a:solidFill>
                  <a:srgbClr val="FF0000"/>
                </a:solidFill>
              </a:rPr>
              <a:t>̀, la tutela dei patrimoni materiali e immateriali delle </a:t>
            </a:r>
            <a:r>
              <a:rPr lang="it-IT" dirty="0" err="1">
                <a:solidFill>
                  <a:srgbClr val="FF0000"/>
                </a:solidFill>
              </a:rPr>
              <a:t>comunita</a:t>
            </a:r>
            <a:r>
              <a:rPr lang="it-IT" dirty="0">
                <a:solidFill>
                  <a:srgbClr val="FF0000"/>
                </a:solidFill>
              </a:rPr>
              <a:t>̀. In questo nucleo, che trova comunque previsione e tutela in molti articoli della Costituzione, possono rientrare i temi riguardanti l’educazione alla salute, la tutela dell’ambiente, il rispetto per gli animali e i beni comuni, la protezione civile. </a:t>
            </a:r>
          </a:p>
          <a:p>
            <a:pPr algn="just"/>
            <a:endParaRPr lang="it-IT" dirty="0"/>
          </a:p>
        </p:txBody>
      </p:sp>
    </p:spTree>
    <p:extLst>
      <p:ext uri="{BB962C8B-B14F-4D97-AF65-F5344CB8AC3E}">
        <p14:creationId xmlns:p14="http://schemas.microsoft.com/office/powerpoint/2010/main" val="235258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E359AF-A6AD-D645-8ECF-7E9BD94DC141}"/>
              </a:ext>
            </a:extLst>
          </p:cNvPr>
          <p:cNvSpPr>
            <a:spLocks noGrp="1"/>
          </p:cNvSpPr>
          <p:nvPr>
            <p:ph type="title"/>
          </p:nvPr>
        </p:nvSpPr>
        <p:spPr/>
        <p:txBody>
          <a:bodyPr>
            <a:normAutofit fontScale="90000"/>
          </a:bodyPr>
          <a:lstStyle/>
          <a:p>
            <a:pPr algn="just"/>
            <a:r>
              <a:rPr lang="it-IT" sz="3100" dirty="0">
                <a:solidFill>
                  <a:srgbClr val="FF0000"/>
                </a:solidFill>
              </a:rPr>
              <a:t>Integrazioni al Profilo delle competenze al termine del primo ciclo di istruzione (D.M. n. 254/2012) riferite all’insegnamento trasversale dell’educazione civica </a:t>
            </a:r>
            <a:r>
              <a:rPr lang="it-IT" dirty="0"/>
              <a:t/>
            </a:r>
            <a:br>
              <a:rPr lang="it-IT" dirty="0"/>
            </a:br>
            <a:endParaRPr lang="it-IT" dirty="0"/>
          </a:p>
        </p:txBody>
      </p:sp>
      <p:sp>
        <p:nvSpPr>
          <p:cNvPr id="3" name="Segnaposto contenuto 2">
            <a:extLst>
              <a:ext uri="{FF2B5EF4-FFF2-40B4-BE49-F238E27FC236}">
                <a16:creationId xmlns:a16="http://schemas.microsoft.com/office/drawing/2014/main" xmlns="" id="{F745E8EF-E11D-0B47-B1EB-49D338FF89F8}"/>
              </a:ext>
            </a:extLst>
          </p:cNvPr>
          <p:cNvSpPr>
            <a:spLocks noGrp="1"/>
          </p:cNvSpPr>
          <p:nvPr>
            <p:ph idx="1"/>
          </p:nvPr>
        </p:nvSpPr>
        <p:spPr>
          <a:xfrm>
            <a:off x="1141412" y="2587083"/>
            <a:ext cx="9905999" cy="3952262"/>
          </a:xfrm>
        </p:spPr>
        <p:txBody>
          <a:bodyPr>
            <a:normAutofit fontScale="55000" lnSpcReduction="20000"/>
          </a:bodyPr>
          <a:lstStyle/>
          <a:p>
            <a:r>
              <a:rPr lang="it-IT" sz="5800" dirty="0"/>
              <a:t>Comprende la necessità di uno sviluppo equo e sostenibile, rispettoso dell’ecosistema, </a:t>
            </a:r>
            <a:r>
              <a:rPr lang="it-IT" sz="5800" dirty="0" err="1"/>
              <a:t>nonche</a:t>
            </a:r>
            <a:r>
              <a:rPr lang="it-IT" sz="5800" dirty="0"/>
              <a:t>́ di un utilizzo consapevole delle risorse ambientali.</a:t>
            </a:r>
          </a:p>
          <a:p>
            <a:r>
              <a:rPr lang="it-IT" sz="5800" dirty="0"/>
              <a:t>Promuove il rispetto verso gli altri, l’ambiente e la natura e sa riconoscere gli effetti del degrado e dell’incuria. </a:t>
            </a:r>
          </a:p>
          <a:p>
            <a:r>
              <a:rPr lang="it-IT" sz="5800" dirty="0"/>
              <a:t>Sa riconoscere le fonti energetiche e promuove un atteggiamento critico e razionale nel loro utilizzo e sa classificare i rifiuti, sviluppandone l’attività di riciclaggio.</a:t>
            </a:r>
            <a:r>
              <a:rPr lang="it-IT" dirty="0"/>
              <a:t/>
            </a:r>
            <a:br>
              <a:rPr lang="it-IT" dirty="0"/>
            </a:br>
            <a:endParaRPr lang="it-IT" dirty="0"/>
          </a:p>
          <a:p>
            <a:pPr marL="0" indent="0">
              <a:buNone/>
            </a:pPr>
            <a:endParaRPr lang="it-IT" dirty="0"/>
          </a:p>
        </p:txBody>
      </p:sp>
    </p:spTree>
    <p:extLst>
      <p:ext uri="{BB962C8B-B14F-4D97-AF65-F5344CB8AC3E}">
        <p14:creationId xmlns:p14="http://schemas.microsoft.com/office/powerpoint/2010/main" val="458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0109E9-BB98-3A4D-812A-7B2F37411199}"/>
              </a:ext>
            </a:extLst>
          </p:cNvPr>
          <p:cNvSpPr>
            <a:spLocks noGrp="1"/>
          </p:cNvSpPr>
          <p:nvPr>
            <p:ph type="title"/>
          </p:nvPr>
        </p:nvSpPr>
        <p:spPr/>
        <p:txBody>
          <a:bodyPr>
            <a:noAutofit/>
          </a:bodyPr>
          <a:lstStyle/>
          <a:p>
            <a:r>
              <a:rPr lang="it-IT" sz="2400" dirty="0">
                <a:solidFill>
                  <a:srgbClr val="FF0000"/>
                </a:solidFill>
              </a:rPr>
              <a:t>Integrazioni al Profilo educativo, culturale e professionale dello studente a conclusione del secondo ciclo del sistema educativo di istruzione e di formazione (D. </a:t>
            </a:r>
            <a:r>
              <a:rPr lang="it-IT" sz="2400" dirty="0" err="1">
                <a:solidFill>
                  <a:srgbClr val="FF0000"/>
                </a:solidFill>
              </a:rPr>
              <a:t>Lgs</a:t>
            </a:r>
            <a:r>
              <a:rPr lang="it-IT" sz="2400" dirty="0">
                <a:solidFill>
                  <a:srgbClr val="FF0000"/>
                </a:solidFill>
              </a:rPr>
              <a:t> 226/2005, art. 1, c. 5, Allegato A), riferite all’insegnamento trasversale dell’educazione civica </a:t>
            </a:r>
            <a:r>
              <a:rPr lang="it-IT" sz="2400" dirty="0"/>
              <a:t/>
            </a:r>
            <a:br>
              <a:rPr lang="it-IT" sz="2400" dirty="0"/>
            </a:br>
            <a:endParaRPr lang="it-IT" sz="2400" dirty="0"/>
          </a:p>
        </p:txBody>
      </p:sp>
      <p:sp>
        <p:nvSpPr>
          <p:cNvPr id="3" name="Segnaposto contenuto 2">
            <a:extLst>
              <a:ext uri="{FF2B5EF4-FFF2-40B4-BE49-F238E27FC236}">
                <a16:creationId xmlns:a16="http://schemas.microsoft.com/office/drawing/2014/main" xmlns="" id="{2F73BAEC-AD1F-5C40-B71E-399851184348}"/>
              </a:ext>
            </a:extLst>
          </p:cNvPr>
          <p:cNvSpPr>
            <a:spLocks noGrp="1"/>
          </p:cNvSpPr>
          <p:nvPr>
            <p:ph idx="1"/>
          </p:nvPr>
        </p:nvSpPr>
        <p:spPr>
          <a:xfrm>
            <a:off x="1141412" y="2564779"/>
            <a:ext cx="9905999" cy="4071547"/>
          </a:xfrm>
        </p:spPr>
        <p:txBody>
          <a:bodyPr>
            <a:normAutofit fontScale="77500" lnSpcReduction="20000"/>
          </a:bodyPr>
          <a:lstStyle/>
          <a:p>
            <a:pPr marL="0" indent="0">
              <a:buNone/>
            </a:pPr>
            <a:r>
              <a:rPr lang="it-IT" sz="3400" dirty="0"/>
              <a:t>Rispettare l’ambiente, curarlo, conservarlo, migliorarlo, assumendo il principio di </a:t>
            </a:r>
            <a:r>
              <a:rPr lang="it-IT" sz="3400" dirty="0" err="1"/>
              <a:t>responsabilita</a:t>
            </a:r>
            <a:r>
              <a:rPr lang="it-IT" sz="3400" dirty="0"/>
              <a:t>̀. </a:t>
            </a:r>
          </a:p>
          <a:p>
            <a:pPr marL="0" indent="0">
              <a:buNone/>
            </a:pPr>
            <a:r>
              <a:rPr lang="it-IT" sz="3400" dirty="0"/>
              <a:t>Adottare i comportamenti </a:t>
            </a:r>
            <a:r>
              <a:rPr lang="it-IT" sz="3400" dirty="0" err="1"/>
              <a:t>piu</a:t>
            </a:r>
            <a:r>
              <a:rPr lang="it-IT" sz="3400" dirty="0"/>
              <a:t>̀ adeguati per la tutela della sicurezza propria, degli altri e dell’ambiente in cui si vive, in condizioni ordinarie o straordinarie di pericolo, curando l’acquisizione di elementi formativi di base in materia di primo intervento e protezione civile.</a:t>
            </a:r>
          </a:p>
          <a:p>
            <a:pPr marL="0" indent="0">
              <a:buNone/>
            </a:pPr>
            <a:r>
              <a:rPr lang="it-IT" sz="3400" dirty="0"/>
              <a:t>Perseguire con ogni mezzo e in ogni contesto il principio di </a:t>
            </a:r>
            <a:r>
              <a:rPr lang="it-IT" sz="3400" dirty="0" err="1"/>
              <a:t>legalita</a:t>
            </a:r>
            <a:r>
              <a:rPr lang="it-IT" sz="3400" dirty="0"/>
              <a:t>̀ e di </a:t>
            </a:r>
            <a:r>
              <a:rPr lang="it-IT" sz="3400" dirty="0" err="1"/>
              <a:t>solidarieta</a:t>
            </a:r>
            <a:r>
              <a:rPr lang="it-IT" sz="3400" dirty="0"/>
              <a:t>̀ dell’azione individuale e sociale, promuovendo principi, valori </a:t>
            </a:r>
            <a:r>
              <a:rPr lang="it-IT" sz="3400"/>
              <a:t>e abitudini </a:t>
            </a:r>
            <a:r>
              <a:rPr lang="it-IT" sz="3400" dirty="0"/>
              <a:t>di contrasto alla </a:t>
            </a:r>
            <a:r>
              <a:rPr lang="it-IT" sz="3400" dirty="0" err="1"/>
              <a:t>criminalita</a:t>
            </a:r>
            <a:r>
              <a:rPr lang="it-IT" sz="3400" dirty="0"/>
              <a:t>̀ organizzata e alle mafie.</a:t>
            </a:r>
            <a:r>
              <a:rPr lang="it-IT" dirty="0"/>
              <a:t/>
            </a:r>
            <a:br>
              <a:rPr lang="it-IT" dirty="0"/>
            </a:br>
            <a:endParaRPr lang="it-IT" dirty="0"/>
          </a:p>
          <a:p>
            <a:pPr marL="0" indent="0">
              <a:buNone/>
            </a:pPr>
            <a:endParaRPr lang="it-IT" dirty="0"/>
          </a:p>
        </p:txBody>
      </p:sp>
    </p:spTree>
    <p:extLst>
      <p:ext uri="{BB962C8B-B14F-4D97-AF65-F5344CB8AC3E}">
        <p14:creationId xmlns:p14="http://schemas.microsoft.com/office/powerpoint/2010/main" val="98639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345EB17F-9854-1945-8349-7F4DC969692C}"/>
              </a:ext>
            </a:extLst>
          </p:cNvPr>
          <p:cNvPicPr>
            <a:picLocks noChangeAspect="1"/>
          </p:cNvPicPr>
          <p:nvPr/>
        </p:nvPicPr>
        <p:blipFill>
          <a:blip r:embed="rId2"/>
          <a:stretch>
            <a:fillRect/>
          </a:stretch>
        </p:blipFill>
        <p:spPr>
          <a:xfrm>
            <a:off x="0" y="-110836"/>
            <a:ext cx="12192000" cy="6968836"/>
          </a:xfrm>
          <a:prstGeom prst="rect">
            <a:avLst/>
          </a:prstGeom>
        </p:spPr>
      </p:pic>
    </p:spTree>
    <p:extLst>
      <p:ext uri="{BB962C8B-B14F-4D97-AF65-F5344CB8AC3E}">
        <p14:creationId xmlns:p14="http://schemas.microsoft.com/office/powerpoint/2010/main" val="340535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A97456-0C0B-D64D-83EA-98AB3B77F404}"/>
              </a:ext>
            </a:extLst>
          </p:cNvPr>
          <p:cNvSpPr>
            <a:spLocks noGrp="1"/>
          </p:cNvSpPr>
          <p:nvPr>
            <p:ph type="title"/>
          </p:nvPr>
        </p:nvSpPr>
        <p:spPr/>
        <p:txBody>
          <a:bodyPr/>
          <a:lstStyle/>
          <a:p>
            <a:r>
              <a:rPr lang="it-IT" dirty="0"/>
              <a:t>IN PARTICOLARE </a:t>
            </a:r>
          </a:p>
        </p:txBody>
      </p:sp>
      <p:sp>
        <p:nvSpPr>
          <p:cNvPr id="3" name="Segnaposto contenuto 2">
            <a:extLst>
              <a:ext uri="{FF2B5EF4-FFF2-40B4-BE49-F238E27FC236}">
                <a16:creationId xmlns:a16="http://schemas.microsoft.com/office/drawing/2014/main" xmlns="" id="{8C5BD69A-45D2-914A-BECE-EDC729E0EB90}"/>
              </a:ext>
            </a:extLst>
          </p:cNvPr>
          <p:cNvSpPr>
            <a:spLocks noGrp="1"/>
          </p:cNvSpPr>
          <p:nvPr>
            <p:ph idx="1"/>
          </p:nvPr>
        </p:nvSpPr>
        <p:spPr/>
        <p:txBody>
          <a:bodyPr/>
          <a:lstStyle/>
          <a:p>
            <a:pPr algn="just"/>
            <a:r>
              <a:rPr lang="it-IT" dirty="0">
                <a:solidFill>
                  <a:srgbClr val="FF0000"/>
                </a:solidFill>
              </a:rPr>
              <a:t>Nel 1987 la Commissione Mondiale per l’Ambiente e lo Sviluppo, istituita dal Segretario Generale delle Nazioni Unite, ha prodotto il documento “</a:t>
            </a:r>
            <a:r>
              <a:rPr lang="it-IT" dirty="0" err="1">
                <a:solidFill>
                  <a:srgbClr val="FF0000"/>
                </a:solidFill>
              </a:rPr>
              <a:t>Our</a:t>
            </a:r>
            <a:r>
              <a:rPr lang="it-IT" dirty="0">
                <a:solidFill>
                  <a:srgbClr val="FF0000"/>
                </a:solidFill>
              </a:rPr>
              <a:t> common future”, noto anche come “</a:t>
            </a:r>
            <a:r>
              <a:rPr lang="it-IT" dirty="0" err="1">
                <a:solidFill>
                  <a:srgbClr val="FF0000"/>
                </a:solidFill>
              </a:rPr>
              <a:t>Brundtland</a:t>
            </a:r>
            <a:r>
              <a:rPr lang="it-IT" dirty="0">
                <a:solidFill>
                  <a:srgbClr val="FF0000"/>
                </a:solidFill>
              </a:rPr>
              <a:t> Report “ (disponibile su http://</a:t>
            </a:r>
            <a:r>
              <a:rPr lang="it-IT" dirty="0" err="1">
                <a:solidFill>
                  <a:srgbClr val="FF0000"/>
                </a:solidFill>
              </a:rPr>
              <a:t>www.un-documents.net</a:t>
            </a:r>
            <a:r>
              <a:rPr lang="it-IT" dirty="0">
                <a:solidFill>
                  <a:srgbClr val="FF0000"/>
                </a:solidFill>
              </a:rPr>
              <a:t>/</a:t>
            </a:r>
            <a:r>
              <a:rPr lang="it-IT" dirty="0" err="1">
                <a:solidFill>
                  <a:srgbClr val="FF0000"/>
                </a:solidFill>
              </a:rPr>
              <a:t>our</a:t>
            </a:r>
            <a:r>
              <a:rPr lang="it-IT" dirty="0">
                <a:solidFill>
                  <a:srgbClr val="FF0000"/>
                </a:solidFill>
              </a:rPr>
              <a:t>-</a:t>
            </a:r>
            <a:r>
              <a:rPr lang="it-IT" dirty="0" err="1">
                <a:solidFill>
                  <a:srgbClr val="FF0000"/>
                </a:solidFill>
              </a:rPr>
              <a:t>common-future.pdf</a:t>
            </a:r>
            <a:r>
              <a:rPr lang="it-IT" dirty="0">
                <a:solidFill>
                  <a:srgbClr val="FF0000"/>
                </a:solidFill>
              </a:rPr>
              <a:t>), in cui è definito sostenibile “lo sviluppo che è in grado di soddisfare i bisogni delle generazioni attuali senza compromettere la </a:t>
            </a:r>
            <a:r>
              <a:rPr lang="it-IT" dirty="0" err="1">
                <a:solidFill>
                  <a:srgbClr val="FF0000"/>
                </a:solidFill>
              </a:rPr>
              <a:t>possibilita</a:t>
            </a:r>
            <a:r>
              <a:rPr lang="it-IT" dirty="0">
                <a:solidFill>
                  <a:srgbClr val="FF0000"/>
                </a:solidFill>
              </a:rPr>
              <a:t>̀ che le generazioni future riescano a soddisfare i propri”. </a:t>
            </a:r>
          </a:p>
          <a:p>
            <a:pPr marL="0" indent="0">
              <a:buNone/>
            </a:pPr>
            <a:endParaRPr lang="it-IT" dirty="0"/>
          </a:p>
        </p:txBody>
      </p:sp>
    </p:spTree>
    <p:extLst>
      <p:ext uri="{BB962C8B-B14F-4D97-AF65-F5344CB8AC3E}">
        <p14:creationId xmlns:p14="http://schemas.microsoft.com/office/powerpoint/2010/main" val="362983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741E330E-0F68-CC4B-B42A-C4E3206C06F1}"/>
              </a:ext>
            </a:extLst>
          </p:cNvPr>
          <p:cNvSpPr/>
          <p:nvPr/>
        </p:nvSpPr>
        <p:spPr>
          <a:xfrm>
            <a:off x="3061855" y="792264"/>
            <a:ext cx="6096000" cy="6247864"/>
          </a:xfrm>
          <a:prstGeom prst="rect">
            <a:avLst/>
          </a:prstGeom>
        </p:spPr>
        <p:txBody>
          <a:bodyPr>
            <a:spAutoFit/>
          </a:bodyPr>
          <a:lstStyle/>
          <a:p>
            <a:r>
              <a:rPr lang="it-IT" sz="4000" b="1" dirty="0">
                <a:solidFill>
                  <a:srgbClr val="252850"/>
                </a:solidFill>
                <a:latin typeface="Open Sans"/>
              </a:rPr>
              <a:t>"</a:t>
            </a:r>
            <a:r>
              <a:rPr lang="it-IT" sz="4000" b="1" i="1" dirty="0">
                <a:solidFill>
                  <a:srgbClr val="252850"/>
                </a:solidFill>
                <a:latin typeface="Open Sans"/>
              </a:rPr>
              <a:t>Nel lungo termine, la crescita economica, la coesione sociale e la tutela ambientale devono andare di pari passo</a:t>
            </a:r>
            <a:r>
              <a:rPr lang="it-IT" sz="4000" b="1" dirty="0">
                <a:solidFill>
                  <a:srgbClr val="252850"/>
                </a:solidFill>
                <a:latin typeface="Open Sans"/>
              </a:rPr>
              <a:t>".</a:t>
            </a:r>
            <a:endParaRPr lang="it-IT" sz="4000" b="1" dirty="0">
              <a:solidFill>
                <a:srgbClr val="000000"/>
              </a:solidFill>
              <a:latin typeface="Open Sans"/>
            </a:endParaRPr>
          </a:p>
          <a:p>
            <a:pPr algn="r"/>
            <a:r>
              <a:rPr lang="it-IT" sz="4000" b="1" dirty="0">
                <a:solidFill>
                  <a:srgbClr val="252850"/>
                </a:solidFill>
                <a:latin typeface="Open Sans"/>
              </a:rPr>
              <a:t>(Commissione per il Consiglio europeo di Göteborg, 2001:2)</a:t>
            </a:r>
            <a:endParaRPr lang="it-IT" sz="4000" b="1" dirty="0">
              <a:solidFill>
                <a:srgbClr val="000000"/>
              </a:solidFill>
              <a:latin typeface="Open Sans"/>
            </a:endParaRPr>
          </a:p>
          <a:p>
            <a:r>
              <a:rPr lang="it-IT" sz="4000" dirty="0"/>
              <a:t/>
            </a:r>
            <a:br>
              <a:rPr lang="it-IT" sz="4000" dirty="0"/>
            </a:br>
            <a:endParaRPr lang="it-IT" sz="4000" dirty="0"/>
          </a:p>
        </p:txBody>
      </p:sp>
    </p:spTree>
    <p:extLst>
      <p:ext uri="{BB962C8B-B14F-4D97-AF65-F5344CB8AC3E}">
        <p14:creationId xmlns:p14="http://schemas.microsoft.com/office/powerpoint/2010/main" val="39978132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{3B509D69-E22F-0445-8E50-8305926DFF89}tf10001064</Template>
  <TotalTime>298</TotalTime>
  <Words>2878</Words>
  <Application>Microsoft Office PowerPoint</Application>
  <PresentationFormat>Personalizzato</PresentationFormat>
  <Paragraphs>167</Paragraphs>
  <Slides>37</Slides>
  <Notes>0</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Organico</vt:lpstr>
      <vt:lpstr> FORMAZIONE DI AMBITO PER L’EDUCAZIONE CIVICA  EX LEGE 92/2019   SKILLS PER LO SVILUPPO SOSTENIBILE</vt:lpstr>
      <vt:lpstr>LE LINEE GUIDA A seguito della  L. 92/2019</vt:lpstr>
      <vt:lpstr>LE LINEE GUIDA A SEGUITO DELLA  L. 92/2019</vt:lpstr>
      <vt:lpstr>SVILUPPO SOSTENIBILE, educazione ambientale, conoscenza e tutela del patrimonio e del territorio (Linee guida per l’educazione civica)</vt:lpstr>
      <vt:lpstr>Integrazioni al Profilo delle competenze al termine del primo ciclo di istruzione (D.M. n. 254/2012) riferite all’insegnamento trasversale dell’educazione civica  </vt:lpstr>
      <vt:lpstr>Integrazioni al Profilo educativo, culturale e professionale dello studente a conclusione del secondo ciclo del sistema educativo di istruzione e di formazione (D. Lgs 226/2005, art. 1, c. 5, Allegato A), riferite all’insegnamento trasversale dell’educazione civica  </vt:lpstr>
      <vt:lpstr>Presentazione standard di PowerPoint</vt:lpstr>
      <vt:lpstr>IN PARTICOLARE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Protagonismo degli under 18 nella realizzazione degli Obiettivi (Kit unicef - obiettivi di sviluppo sostenibile)  </vt:lpstr>
      <vt:lpstr>ATTIVITA’ DI LANCIO SUGLI OSS  (KIT-UNICEF)</vt:lpstr>
      <vt:lpstr>Presentazione standard di PowerPoint</vt:lpstr>
      <vt:lpstr>QUESTIONE DI PRIORITA’</vt:lpstr>
      <vt:lpstr>.</vt:lpstr>
      <vt:lpstr>Presentazione standard di PowerPoint</vt:lpstr>
      <vt:lpstr>LA STRATEGIA ESPLORATIVA COME STRATEGIA ELETTIVA PER INSEGNARE LO SVILUPPO SOSTENIBILE </vt:lpstr>
      <vt:lpstr>UNA PROPOSTA DI LAVORO  IL DOCUMENTO FIORAMONTI DEL 1.9.2020</vt:lpstr>
      <vt:lpstr>Presentazione standard di PowerPoint</vt:lpstr>
      <vt:lpstr>  GLI AMBITI TRASVERSALI </vt:lpstr>
      <vt:lpstr>GLI AMBITI TRASVERSALI</vt:lpstr>
      <vt:lpstr>Ambito trasversale n. 1 - “Persona, ambiente e territorio”</vt:lpstr>
      <vt:lpstr>PERCORSI DIDATTICI PER IL PRIMO CICLO  </vt:lpstr>
      <vt:lpstr>PISTE DI LAVORO SSIG - SSIIG</vt:lpstr>
      <vt:lpstr>Ambito trasversale n. 5 - “Transizione ad una economia sostenibile”</vt:lpstr>
      <vt:lpstr>PERCORSI DIDATTICI PER IL PRIMO CICLO</vt:lpstr>
      <vt:lpstr>PERCORSI DIDATTICI PER IL SECONDO CICLO</vt:lpstr>
      <vt:lpstr>Strumenti (da Kit unicef - obiettivi di sviluppo sostenibile)</vt:lpstr>
      <vt:lpstr>STRUMENTI </vt:lpstr>
      <vt:lpstr>STRUMENTI </vt:lpstr>
      <vt:lpstr>Presentazione standard di PowerPoint</vt:lpstr>
      <vt:lpstr>Grazie per l’attenzione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fORMAZIONE DI AMBITO PER L’EDUCAZIONE CIVICA – EX LEGE 92/2019 - “SKILLS PER LO SVILUPPO SOSTENIBILE”</dc:title>
  <dc:creator>Microsoft Office User</dc:creator>
  <cp:lastModifiedBy>UTENTE</cp:lastModifiedBy>
  <cp:revision>42</cp:revision>
  <dcterms:created xsi:type="dcterms:W3CDTF">2021-02-07T18:06:34Z</dcterms:created>
  <dcterms:modified xsi:type="dcterms:W3CDTF">2021-04-21T08:10:30Z</dcterms:modified>
</cp:coreProperties>
</file>